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278" r:id="rId3"/>
    <p:sldId id="257" r:id="rId4"/>
    <p:sldId id="310" r:id="rId5"/>
    <p:sldId id="301" r:id="rId6"/>
    <p:sldId id="302" r:id="rId7"/>
    <p:sldId id="303" r:id="rId8"/>
    <p:sldId id="308" r:id="rId9"/>
    <p:sldId id="320" r:id="rId10"/>
    <p:sldId id="309" r:id="rId11"/>
    <p:sldId id="304" r:id="rId12"/>
    <p:sldId id="305" r:id="rId13"/>
    <p:sldId id="307" r:id="rId14"/>
    <p:sldId id="279" r:id="rId15"/>
    <p:sldId id="311" r:id="rId16"/>
    <p:sldId id="306" r:id="rId17"/>
    <p:sldId id="313" r:id="rId18"/>
    <p:sldId id="312" r:id="rId19"/>
    <p:sldId id="314" r:id="rId20"/>
    <p:sldId id="315" r:id="rId21"/>
    <p:sldId id="316" r:id="rId22"/>
    <p:sldId id="284" r:id="rId23"/>
    <p:sldId id="321" r:id="rId24"/>
    <p:sldId id="317" r:id="rId25"/>
    <p:sldId id="293" r:id="rId26"/>
    <p:sldId id="323" r:id="rId27"/>
    <p:sldId id="324" r:id="rId28"/>
    <p:sldId id="325" r:id="rId29"/>
    <p:sldId id="326" r:id="rId30"/>
    <p:sldId id="327" r:id="rId31"/>
    <p:sldId id="328" r:id="rId32"/>
    <p:sldId id="329" r:id="rId33"/>
    <p:sldId id="319" r:id="rId34"/>
    <p:sldId id="274" r:id="rId35"/>
    <p:sldId id="318" r:id="rId36"/>
    <p:sldId id="299" r:id="rId37"/>
    <p:sldId id="322" r:id="rId38"/>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40" autoAdjust="0"/>
  </p:normalViewPr>
  <p:slideViewPr>
    <p:cSldViewPr>
      <p:cViewPr varScale="1">
        <p:scale>
          <a:sx n="74" d="100"/>
          <a:sy n="74" d="100"/>
        </p:scale>
        <p:origin x="-1690" y="-72"/>
      </p:cViewPr>
      <p:guideLst>
        <p:guide orient="horz" pos="2160"/>
        <p:guide pos="2880"/>
      </p:guideLst>
    </p:cSldViewPr>
  </p:slideViewPr>
  <p:notesTextViewPr>
    <p:cViewPr>
      <p:scale>
        <a:sx n="100" d="100"/>
        <a:sy n="100" d="100"/>
      </p:scale>
      <p:origin x="0" y="28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03843-C3AD-4364-A7A7-4716831C2781}" type="datetimeFigureOut">
              <a:rPr lang="nb-NO" smtClean="0"/>
              <a:pPr/>
              <a:t>24.01.2021</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DEC44-846D-493B-9476-49D8643FFE93}"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qGLklQ5lEr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L9lkTTrM64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no.wikipedia.org/wiki/Black_metal" TargetMode="External"/><Relationship Id="rId3" Type="http://schemas.openxmlformats.org/officeDocument/2006/relationships/hyperlink" Target="https://no.wikipedia.org/wiki/Gitar" TargetMode="External"/><Relationship Id="rId7" Type="http://schemas.openxmlformats.org/officeDocument/2006/relationships/hyperlink" Target="https://no.wikipedia.org/wiki/Riff"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no.wikipedia.org/wiki/Gitarmaker" TargetMode="External"/><Relationship Id="rId5" Type="http://schemas.openxmlformats.org/officeDocument/2006/relationships/hyperlink" Target="https://no.wikipedia.org/wiki/Gitarist" TargetMode="External"/><Relationship Id="rId4" Type="http://schemas.openxmlformats.org/officeDocument/2006/relationships/hyperlink" Target="https://no.wikipedia.org/wiki/Strengeinstrumen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nl.no/gita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D6hYcSvYQk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ebook.com/groups/1613507765565418"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channel/UCwlnFJ4_SlJbVNQ0iye8CqQ"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L9lkTTrM6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o.wikipedia.org/wiki/Akustisk_gita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0" i="0" kern="1200" baseline="0" dirty="0" smtClean="0">
                <a:solidFill>
                  <a:schemeClr val="tx1"/>
                </a:solidFill>
                <a:latin typeface="+mn-lt"/>
                <a:ea typeface="+mn-ea"/>
                <a:cs typeface="+mn-cs"/>
              </a:rPr>
              <a:t>I dag er det Gitaren vi skal få vite litt mer om. Vet du hvor den kommer fra? Eller hvor mange ulike det finnes? Er det noe annet du lurer på om gitaren? Kanskje du finner noe svar her </a:t>
            </a:r>
            <a:r>
              <a:rPr lang="nb-NO" sz="1200" b="0" i="0" kern="1200" baseline="0" dirty="0" smtClean="0">
                <a:solidFill>
                  <a:schemeClr val="tx1"/>
                </a:solidFill>
                <a:latin typeface="+mn-lt"/>
                <a:ea typeface="+mn-ea"/>
                <a:cs typeface="+mn-cs"/>
                <a:sym typeface="Wingdings" pitchFamily="2" charset="2"/>
              </a:rPr>
              <a:t></a:t>
            </a:r>
          </a:p>
          <a:p>
            <a:endParaRPr lang="nb-NO" sz="1200" b="0" i="0" kern="1200" baseline="0" dirty="0" smtClean="0">
              <a:solidFill>
                <a:schemeClr val="tx1"/>
              </a:solidFill>
              <a:latin typeface="+mn-lt"/>
              <a:ea typeface="+mn-ea"/>
              <a:cs typeface="+mn-cs"/>
              <a:sym typeface="Wingdings" pitchFamily="2" charset="2"/>
            </a:endParaRPr>
          </a:p>
          <a:p>
            <a:r>
              <a:rPr lang="nb-NO" sz="1200" b="0" i="0" kern="1200" baseline="0" dirty="0" smtClean="0">
                <a:solidFill>
                  <a:schemeClr val="tx1"/>
                </a:solidFill>
                <a:latin typeface="+mn-lt"/>
                <a:ea typeface="+mn-ea"/>
                <a:cs typeface="+mn-cs"/>
                <a:sym typeface="Wingdings" pitchFamily="2" charset="2"/>
              </a:rPr>
              <a:t>(tips: Finn frem alle videoene du vil se i forkant av timen, og se forbi reklamen først, slik at de er klar til </a:t>
            </a:r>
            <a:r>
              <a:rPr lang="nb-NO" sz="1200" b="0" i="0" kern="1200" baseline="0" smtClean="0">
                <a:solidFill>
                  <a:schemeClr val="tx1"/>
                </a:solidFill>
                <a:latin typeface="+mn-lt"/>
                <a:ea typeface="+mn-ea"/>
                <a:cs typeface="+mn-cs"/>
                <a:sym typeface="Wingdings" pitchFamily="2" charset="2"/>
              </a:rPr>
              <a:t>elevene skal se dem.)</a:t>
            </a:r>
            <a:endParaRPr lang="nb-NO" sz="1200" b="0" i="0" kern="1200" baseline="0" dirty="0" smtClean="0">
              <a:solidFill>
                <a:schemeClr val="tx1"/>
              </a:solidFill>
              <a:latin typeface="+mn-lt"/>
              <a:ea typeface="+mn-ea"/>
              <a:cs typeface="+mn-cs"/>
            </a:endParaRPr>
          </a:p>
          <a:p>
            <a:endParaRPr lang="nb-NO" sz="1200" b="0" i="0" kern="1200" baseline="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Klassisk</a:t>
            </a:r>
            <a:r>
              <a:rPr lang="nb-NO" baseline="0" dirty="0" smtClean="0"/>
              <a:t> gitar og kassegitar har 6 strenger. De er festet på toppen av halsen med STEMMESKRUER. De er viktig å stramme dem på riktig måte for å få rett lyd. </a:t>
            </a:r>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10</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smtClean="0"/>
              <a:t>Vet du hvorfor gitaren har en så stor kasse? Kunne den ikke bare vært på en enkel plate? Da ville den tatt mye mindre plass. Her skal du få vite hvorfor</a:t>
            </a:r>
            <a:endParaRPr lang="nb-NO" dirty="0" smtClean="0"/>
          </a:p>
          <a:p>
            <a:r>
              <a:rPr lang="nb-NO" dirty="0" smtClean="0"/>
              <a:t>(kort vide på engelsk, men den er veldig lett å forstå)</a:t>
            </a:r>
          </a:p>
          <a:p>
            <a:endParaRPr lang="nb-NO" dirty="0" smtClean="0"/>
          </a:p>
          <a:p>
            <a:r>
              <a:rPr lang="en-US" dirty="0" smtClean="0">
                <a:hlinkClick r:id="rId3"/>
              </a:rPr>
              <a:t>Forced Vibrations - Why does a guitar have a hollow box? | #</a:t>
            </a:r>
            <a:r>
              <a:rPr lang="en-US" dirty="0" err="1" smtClean="0">
                <a:hlinkClick r:id="rId3"/>
              </a:rPr>
              <a:t>aumsum</a:t>
            </a:r>
            <a:r>
              <a:rPr lang="en-US" dirty="0" smtClean="0">
                <a:hlinkClick r:id="rId3"/>
              </a:rPr>
              <a:t> #kids #science - YouTube</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11</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a:t>
            </a:r>
            <a:r>
              <a:rPr lang="nb-NO" baseline="0" dirty="0" smtClean="0"/>
              <a:t> er mange som spiller gitar og synger. Her leker </a:t>
            </a:r>
            <a:r>
              <a:rPr lang="nb-NO" baseline="0" dirty="0" err="1" smtClean="0"/>
              <a:t>Ylvisbrødrene</a:t>
            </a:r>
            <a:r>
              <a:rPr lang="nb-NO" baseline="0" dirty="0" smtClean="0"/>
              <a:t>, </a:t>
            </a:r>
            <a:r>
              <a:rPr lang="nb-NO" baseline="0" dirty="0" err="1" smtClean="0"/>
              <a:t>Calle</a:t>
            </a:r>
            <a:r>
              <a:rPr lang="nb-NO" baseline="0" dirty="0" smtClean="0"/>
              <a:t> og Kurt seg med gitar:</a:t>
            </a:r>
          </a:p>
          <a:p>
            <a:endParaRPr lang="nb-NO" baseline="0" dirty="0" smtClean="0"/>
          </a:p>
          <a:p>
            <a:r>
              <a:rPr lang="nb-NO" dirty="0" smtClean="0"/>
              <a:t>https://youtu.be/km3nVk0AoqA</a:t>
            </a:r>
          </a:p>
          <a:p>
            <a:endParaRPr lang="nb-NO"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12</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Denne er nok ikke så lett å få med seg rundt om kring </a:t>
            </a:r>
            <a:r>
              <a:rPr lang="nb-NO" dirty="0" smtClean="0">
                <a:sym typeface="Wingdings" pitchFamily="2" charset="2"/>
              </a:rPr>
              <a:t>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13</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Hvor kan man spille gitar? La elevene få myldre</a:t>
            </a:r>
          </a:p>
          <a:p>
            <a:endParaRPr lang="nb-NO" dirty="0" smtClean="0"/>
          </a:p>
          <a:p>
            <a:r>
              <a:rPr lang="nb-NO" dirty="0" smtClean="0"/>
              <a:t>Lag gjerne et</a:t>
            </a:r>
            <a:r>
              <a:rPr lang="nb-NO" baseline="0" dirty="0" smtClean="0"/>
              <a:t> eget </a:t>
            </a:r>
            <a:r>
              <a:rPr lang="nb-NO" baseline="0" dirty="0" err="1" smtClean="0"/>
              <a:t>brinestorm</a:t>
            </a:r>
            <a:r>
              <a:rPr lang="nb-NO" baseline="0" dirty="0" smtClean="0"/>
              <a:t> bilde på tavlen sammen med elevene. Fra stranden til konserthall.</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14</a:t>
            </a:fld>
            <a:endParaRPr lang="nb-N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Lag gjerne et</a:t>
            </a:r>
            <a:r>
              <a:rPr lang="nb-NO" baseline="0" dirty="0" smtClean="0"/>
              <a:t> eget </a:t>
            </a:r>
            <a:r>
              <a:rPr lang="nb-NO" baseline="0" dirty="0" err="1" smtClean="0"/>
              <a:t>brinestorm</a:t>
            </a:r>
            <a:r>
              <a:rPr lang="nb-NO" baseline="0" dirty="0" smtClean="0"/>
              <a:t> bilde på tavlen sammen med elevene.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15</a:t>
            </a:fld>
            <a:endParaRPr lang="nb-N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Lucas</a:t>
            </a:r>
            <a:r>
              <a:rPr lang="nb-NO" baseline="0" dirty="0" smtClean="0"/>
              <a:t> </a:t>
            </a:r>
            <a:r>
              <a:rPr lang="nb-NO" baseline="0" dirty="0" err="1" smtClean="0"/>
              <a:t>Brar</a:t>
            </a:r>
            <a:r>
              <a:rPr lang="nb-NO" baseline="0" dirty="0" smtClean="0"/>
              <a:t> er en festlig gitarmester. Her viser han hvordan </a:t>
            </a:r>
            <a:r>
              <a:rPr lang="nb-NO" baseline="0" dirty="0" err="1" smtClean="0"/>
              <a:t>Happy</a:t>
            </a:r>
            <a:r>
              <a:rPr lang="nb-NO" baseline="0" dirty="0" smtClean="0"/>
              <a:t> </a:t>
            </a:r>
            <a:r>
              <a:rPr lang="nb-NO" baseline="0" dirty="0" err="1" smtClean="0"/>
              <a:t>Birthday</a:t>
            </a:r>
            <a:r>
              <a:rPr lang="nb-NO" baseline="0" dirty="0" smtClean="0"/>
              <a:t> ville blitt spilt av ulike </a:t>
            </a:r>
            <a:r>
              <a:rPr lang="nb-NO" baseline="0" dirty="0" err="1" smtClean="0"/>
              <a:t>komonister</a:t>
            </a:r>
            <a:r>
              <a:rPr lang="nb-NO" baseline="0" dirty="0" smtClean="0"/>
              <a:t> – fra de gamle som Bach – frem til Black </a:t>
            </a:r>
            <a:r>
              <a:rPr lang="nb-NO" baseline="0" dirty="0" err="1" smtClean="0"/>
              <a:t>Metal</a:t>
            </a:r>
            <a:endParaRPr lang="nb-NO" dirty="0" smtClean="0"/>
          </a:p>
          <a:p>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"Happy Birthday" in 10 Styles (BACH to BLACK METAL) - YouTube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16</a:t>
            </a:fld>
            <a:endParaRPr lang="nb-N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HVEM kan spille gitar? Det kan nesten hvem som</a:t>
            </a:r>
            <a:r>
              <a:rPr lang="nb-NO" baseline="0" dirty="0" smtClean="0"/>
              <a:t> helst. Gitar er et enkelt instrument å stare å spille på, og dersom en øver litt, blir en fort flink til å spille.</a:t>
            </a:r>
            <a:endParaRPr lang="nb-NO" dirty="0" smtClean="0"/>
          </a:p>
          <a:p>
            <a:endParaRPr lang="nb-NO" dirty="0" smtClean="0"/>
          </a:p>
          <a:p>
            <a:r>
              <a:rPr lang="nb-NO" dirty="0" smtClean="0"/>
              <a:t>https://youtu.be/9oeUG_rmu9M</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17</a:t>
            </a:fld>
            <a:endParaRPr lang="nb-N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b="1" i="0" kern="1200" dirty="0" smtClean="0">
                <a:solidFill>
                  <a:schemeClr val="tx1"/>
                </a:solidFill>
                <a:latin typeface="+mn-lt"/>
                <a:ea typeface="+mn-ea"/>
                <a:cs typeface="+mn-cs"/>
              </a:rPr>
              <a:t>Litt mer </a:t>
            </a:r>
            <a:r>
              <a:rPr lang="nb-NO" sz="1200" b="1" i="0" kern="1200" dirty="0" err="1" smtClean="0">
                <a:solidFill>
                  <a:schemeClr val="tx1"/>
                </a:solidFill>
                <a:latin typeface="+mn-lt"/>
                <a:ea typeface="+mn-ea"/>
                <a:cs typeface="+mn-cs"/>
              </a:rPr>
              <a:t>fakat</a:t>
            </a:r>
            <a:r>
              <a:rPr lang="nb-NO" sz="1200" b="1" i="0" kern="1200" dirty="0" smtClean="0">
                <a:solidFill>
                  <a:schemeClr val="tx1"/>
                </a:solidFill>
                <a:latin typeface="+mn-lt"/>
                <a:ea typeface="+mn-ea"/>
                <a:cs typeface="+mn-cs"/>
              </a:rPr>
              <a:t>: </a:t>
            </a:r>
            <a:r>
              <a:rPr lang="nb-NO" dirty="0" smtClean="0">
                <a:hlinkClick r:id="rId3"/>
              </a:rPr>
              <a:t>Gitar – </a:t>
            </a:r>
            <a:r>
              <a:rPr lang="nb-NO" dirty="0" err="1" smtClean="0">
                <a:hlinkClick r:id="rId3"/>
              </a:rPr>
              <a:t>Wikipedia</a:t>
            </a:r>
            <a:endParaRPr lang="nb-NO" sz="1200" b="1" i="0" kern="1200" dirty="0" smtClean="0">
              <a:solidFill>
                <a:schemeClr val="tx1"/>
              </a:solidFill>
              <a:latin typeface="+mn-lt"/>
              <a:ea typeface="+mn-ea"/>
              <a:cs typeface="+mn-cs"/>
            </a:endParaRPr>
          </a:p>
          <a:p>
            <a:endParaRPr lang="nb-NO" sz="1200" b="1" i="0" kern="1200" dirty="0" smtClean="0">
              <a:solidFill>
                <a:schemeClr val="tx1"/>
              </a:solidFill>
              <a:latin typeface="+mn-lt"/>
              <a:ea typeface="+mn-ea"/>
              <a:cs typeface="+mn-cs"/>
            </a:endParaRPr>
          </a:p>
          <a:p>
            <a:r>
              <a:rPr lang="nb-NO" sz="1200" b="1" i="0" kern="1200" dirty="0" smtClean="0">
                <a:solidFill>
                  <a:schemeClr val="tx1"/>
                </a:solidFill>
                <a:latin typeface="+mn-lt"/>
                <a:ea typeface="+mn-ea"/>
                <a:cs typeface="+mn-cs"/>
              </a:rPr>
              <a:t>Gitar</a:t>
            </a:r>
            <a:r>
              <a:rPr lang="nb-NO" sz="1200" b="0" i="0" kern="1200" dirty="0" smtClean="0">
                <a:solidFill>
                  <a:schemeClr val="tx1"/>
                </a:solidFill>
                <a:latin typeface="+mn-lt"/>
                <a:ea typeface="+mn-ea"/>
                <a:cs typeface="+mn-cs"/>
              </a:rPr>
              <a:t> er et allsidig </a:t>
            </a:r>
            <a:r>
              <a:rPr lang="nb-NO" sz="1200" b="0" i="0" u="none" strike="noStrike" kern="1200" dirty="0" smtClean="0">
                <a:solidFill>
                  <a:schemeClr val="tx1"/>
                </a:solidFill>
                <a:latin typeface="+mn-lt"/>
                <a:ea typeface="+mn-ea"/>
                <a:cs typeface="+mn-cs"/>
                <a:hlinkClick r:id="rId4" tooltip="Strengeinstrument"/>
              </a:rPr>
              <a:t>strengeinstrument</a:t>
            </a:r>
            <a:r>
              <a:rPr lang="nb-NO" sz="1200" b="0" i="0" kern="1200" dirty="0" smtClean="0">
                <a:solidFill>
                  <a:schemeClr val="tx1"/>
                </a:solidFill>
                <a:latin typeface="+mn-lt"/>
                <a:ea typeface="+mn-ea"/>
                <a:cs typeface="+mn-cs"/>
              </a:rPr>
              <a:t> som finnes i svært mange hjem, på mange ulike typer konsertarenaer, og i mange kulturer. Den er blant verdens mest populære instrumenter, og det lages flere gitarer hvert år enn alle andre instrumenter til sammen. En som spiller gitar er en </a:t>
            </a:r>
            <a:r>
              <a:rPr lang="nb-NO" sz="1200" b="0" i="0" u="none" strike="noStrike" kern="1200" dirty="0" smtClean="0">
                <a:solidFill>
                  <a:schemeClr val="tx1"/>
                </a:solidFill>
                <a:latin typeface="+mn-lt"/>
                <a:ea typeface="+mn-ea"/>
                <a:cs typeface="+mn-cs"/>
                <a:hlinkClick r:id="rId5" tooltip="Gitarist"/>
              </a:rPr>
              <a:t>gitarist</a:t>
            </a:r>
            <a:r>
              <a:rPr lang="nb-NO" sz="1200" b="0" i="0" kern="1200" dirty="0" smtClean="0">
                <a:solidFill>
                  <a:schemeClr val="tx1"/>
                </a:solidFill>
                <a:latin typeface="+mn-lt"/>
                <a:ea typeface="+mn-ea"/>
                <a:cs typeface="+mn-cs"/>
              </a:rPr>
              <a:t>, og en som bygger dem er en </a:t>
            </a:r>
            <a:r>
              <a:rPr lang="nb-NO" sz="1200" b="0" i="0" u="none" strike="noStrike" kern="1200" dirty="0" smtClean="0">
                <a:solidFill>
                  <a:schemeClr val="tx1"/>
                </a:solidFill>
                <a:latin typeface="+mn-lt"/>
                <a:ea typeface="+mn-ea"/>
                <a:cs typeface="+mn-cs"/>
                <a:hlinkClick r:id="rId6" tooltip="Gitarmaker"/>
              </a:rPr>
              <a:t>gitarmaker</a:t>
            </a:r>
            <a:r>
              <a:rPr lang="nb-NO" sz="1200" b="0" i="0" kern="1200" dirty="0" smtClean="0">
                <a:solidFill>
                  <a:schemeClr val="tx1"/>
                </a:solidFill>
                <a:latin typeface="+mn-lt"/>
                <a:ea typeface="+mn-ea"/>
                <a:cs typeface="+mn-cs"/>
              </a:rPr>
              <a:t> eller luttmaker (</a:t>
            </a:r>
            <a:r>
              <a:rPr lang="nb-NO" sz="1200" b="0" i="1" kern="1200" dirty="0" err="1" smtClean="0">
                <a:solidFill>
                  <a:schemeClr val="tx1"/>
                </a:solidFill>
                <a:latin typeface="+mn-lt"/>
                <a:ea typeface="+mn-ea"/>
                <a:cs typeface="+mn-cs"/>
              </a:rPr>
              <a:t>luthier</a:t>
            </a:r>
            <a:r>
              <a:rPr lang="nb-NO" sz="1200" b="0" i="0" kern="1200" dirty="0" smtClean="0">
                <a:solidFill>
                  <a:schemeClr val="tx1"/>
                </a:solidFill>
                <a:latin typeface="+mn-lt"/>
                <a:ea typeface="+mn-ea"/>
                <a:cs typeface="+mn-cs"/>
              </a:rPr>
              <a:t>).</a:t>
            </a:r>
          </a:p>
          <a:p>
            <a:r>
              <a:rPr lang="nb-NO" sz="1200" b="0" i="0" kern="1200" dirty="0" smtClean="0">
                <a:solidFill>
                  <a:schemeClr val="tx1"/>
                </a:solidFill>
                <a:latin typeface="+mn-lt"/>
                <a:ea typeface="+mn-ea"/>
                <a:cs typeface="+mn-cs"/>
              </a:rPr>
              <a:t>Gitaren brukes i nær sagt alle musikksjangre, og har derfor også mange ulike tilnærmingsmåter for den som vil lære å spille. I sitt følge med samtidens populærmusikk ble gitaren utviklet i flere retninger, og finnes i dag i mange varianter. Uttrykksmessig har gitaren derfor et svært et stort spenn, fra det rent lyriske og nær eteriske, til de mørkeste </a:t>
            </a:r>
            <a:r>
              <a:rPr lang="nb-NO" sz="1200" b="0" i="0" u="none" strike="noStrike" kern="1200" dirty="0" smtClean="0">
                <a:solidFill>
                  <a:schemeClr val="tx1"/>
                </a:solidFill>
                <a:latin typeface="+mn-lt"/>
                <a:ea typeface="+mn-ea"/>
                <a:cs typeface="+mn-cs"/>
                <a:hlinkClick r:id="rId7" tooltip="Riff"/>
              </a:rPr>
              <a:t>riffene</a:t>
            </a:r>
            <a:r>
              <a:rPr lang="nb-NO" sz="1200" b="0" i="0" kern="1200" dirty="0" smtClean="0">
                <a:solidFill>
                  <a:schemeClr val="tx1"/>
                </a:solidFill>
                <a:latin typeface="+mn-lt"/>
                <a:ea typeface="+mn-ea"/>
                <a:cs typeface="+mn-cs"/>
              </a:rPr>
              <a:t> med </a:t>
            </a:r>
            <a:r>
              <a:rPr lang="nb-NO" sz="1200" b="0" i="1" kern="1200" dirty="0" err="1" smtClean="0">
                <a:solidFill>
                  <a:schemeClr val="tx1"/>
                </a:solidFill>
                <a:latin typeface="+mn-lt"/>
                <a:ea typeface="+mn-ea"/>
                <a:cs typeface="+mn-cs"/>
              </a:rPr>
              <a:t>fuzz</a:t>
            </a:r>
            <a:r>
              <a:rPr lang="nb-NO" sz="1200" b="0" i="0" kern="1200" dirty="0" smtClean="0">
                <a:solidFill>
                  <a:schemeClr val="tx1"/>
                </a:solidFill>
                <a:latin typeface="+mn-lt"/>
                <a:ea typeface="+mn-ea"/>
                <a:cs typeface="+mn-cs"/>
              </a:rPr>
              <a:t> og </a:t>
            </a:r>
            <a:r>
              <a:rPr lang="nb-NO" sz="1200" b="0" i="1" kern="1200" dirty="0" err="1" smtClean="0">
                <a:solidFill>
                  <a:schemeClr val="tx1"/>
                </a:solidFill>
                <a:latin typeface="+mn-lt"/>
                <a:ea typeface="+mn-ea"/>
                <a:cs typeface="+mn-cs"/>
              </a:rPr>
              <a:t>distortion</a:t>
            </a:r>
            <a:r>
              <a:rPr lang="nb-NO" sz="1200" b="0" i="0" kern="1200" dirty="0" smtClean="0">
                <a:solidFill>
                  <a:schemeClr val="tx1"/>
                </a:solidFill>
                <a:latin typeface="+mn-lt"/>
                <a:ea typeface="+mn-ea"/>
                <a:cs typeface="+mn-cs"/>
              </a:rPr>
              <a:t> som man finner i for eksempel </a:t>
            </a:r>
            <a:r>
              <a:rPr lang="nb-NO" sz="1200" b="0" i="0" u="none" strike="noStrike" kern="1200" dirty="0" err="1" smtClean="0">
                <a:solidFill>
                  <a:schemeClr val="tx1"/>
                </a:solidFill>
                <a:latin typeface="+mn-lt"/>
                <a:ea typeface="+mn-ea"/>
                <a:cs typeface="+mn-cs"/>
                <a:hlinkClick r:id="rId8" tooltip="Black metal"/>
              </a:rPr>
              <a:t>black</a:t>
            </a:r>
            <a:r>
              <a:rPr lang="nb-NO" sz="1200" b="0" i="0" u="none" strike="noStrike" kern="1200" dirty="0" smtClean="0">
                <a:solidFill>
                  <a:schemeClr val="tx1"/>
                </a:solidFill>
                <a:latin typeface="+mn-lt"/>
                <a:ea typeface="+mn-ea"/>
                <a:cs typeface="+mn-cs"/>
                <a:hlinkClick r:id="rId8" tooltip="Black metal"/>
              </a:rPr>
              <a:t> </a:t>
            </a:r>
            <a:r>
              <a:rPr lang="nb-NO" sz="1200" b="0" i="0" u="none" strike="noStrike" kern="1200" dirty="0" err="1" smtClean="0">
                <a:solidFill>
                  <a:schemeClr val="tx1"/>
                </a:solidFill>
                <a:latin typeface="+mn-lt"/>
                <a:ea typeface="+mn-ea"/>
                <a:cs typeface="+mn-cs"/>
                <a:hlinkClick r:id="rId8" tooltip="Black metal"/>
              </a:rPr>
              <a:t>metal</a:t>
            </a:r>
            <a:r>
              <a:rPr lang="nb-NO" sz="1200" b="0" i="0" kern="1200" dirty="0" smtClean="0">
                <a:solidFill>
                  <a:schemeClr val="tx1"/>
                </a:solidFill>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18</a:t>
            </a:fld>
            <a:endParaRPr lang="nb-N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Hver streng har sin egen lyd. Og når</a:t>
            </a:r>
            <a:r>
              <a:rPr lang="nb-NO" baseline="0" dirty="0" smtClean="0"/>
              <a:t> du trykker ned et sted på strengen, forandrer lyden seg. En gitarspiller må vite hvilken lyd som er på de ulike stedene. </a:t>
            </a:r>
            <a:endParaRPr lang="nb-NO"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19</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Hva gjemmer seg inni her mon tro? La elevene få svare</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a:t>
            </a:fld>
            <a:endParaRPr lang="nb-N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vises noen noter, og hvor</a:t>
            </a:r>
            <a:r>
              <a:rPr lang="nb-NO" baseline="0" dirty="0" smtClean="0"/>
              <a:t> vi finner dem på gitaren. </a:t>
            </a:r>
          </a:p>
          <a:p>
            <a:r>
              <a:rPr lang="nb-NO" baseline="0" dirty="0" smtClean="0"/>
              <a:t>Eksempel: tonen G ligger på streng nr 3 – nedenfra. Dersom du trykker inn denne strengen i ”hus” nr. 2, - forandrer den seg og blir til en A.</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20</a:t>
            </a:fld>
            <a:endParaRPr lang="nb-N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Når</a:t>
            </a:r>
            <a:r>
              <a:rPr lang="nb-NO" baseline="0" dirty="0" smtClean="0"/>
              <a:t> en trykker på flere strenger samtidig, kalles det et GREP. På denne tegningen ser dere hvordan en kan spille ulike grep på en gitar. Det kalles en GREPTABELL</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21</a:t>
            </a:fld>
            <a:endParaRPr lang="nb-N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Gitar er brukt MYE</a:t>
            </a:r>
            <a:r>
              <a:rPr lang="nb-NO" baseline="0" dirty="0" smtClean="0"/>
              <a:t> i filmmusikk. Her er </a:t>
            </a:r>
            <a:r>
              <a:rPr lang="nb-NO" baseline="0" dirty="0" err="1" smtClean="0"/>
              <a:t>Rapunzel</a:t>
            </a:r>
            <a:r>
              <a:rPr lang="nb-NO" baseline="0" dirty="0" smtClean="0"/>
              <a:t> igjen. </a:t>
            </a:r>
            <a:endParaRPr lang="nb-NO" sz="1200" b="0" i="0" kern="1200" dirty="0" smtClean="0">
              <a:solidFill>
                <a:schemeClr val="tx1"/>
              </a:solidFill>
              <a:latin typeface="+mn-lt"/>
              <a:ea typeface="+mn-ea"/>
              <a:cs typeface="+mn-cs"/>
            </a:endParaRPr>
          </a:p>
          <a:p>
            <a:endParaRPr lang="nb-NO" dirty="0" smtClean="0"/>
          </a:p>
          <a:p>
            <a:r>
              <a:rPr lang="nb-NO" dirty="0" smtClean="0"/>
              <a:t>https://youtu.be/fpeh58EQ-Os</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22</a:t>
            </a:fld>
            <a:endParaRPr lang="nb-N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a:t>
            </a:r>
            <a:r>
              <a:rPr lang="nb-NO" baseline="0" dirty="0" smtClean="0"/>
              <a:t> har eksistert gitarlignende instrumenter veldig lenge. Instrumentet du ser på bildet, heter </a:t>
            </a:r>
            <a:r>
              <a:rPr lang="nb-NO" baseline="0" dirty="0" err="1" smtClean="0"/>
              <a:t>Vihuela</a:t>
            </a:r>
            <a:r>
              <a:rPr lang="nb-NO" baseline="0" dirty="0" smtClean="0"/>
              <a:t>, og er en FORLØPER til gitaren. </a:t>
            </a:r>
            <a:r>
              <a:rPr lang="nb-NO" baseline="0" dirty="0" err="1" smtClean="0"/>
              <a:t>Foklar</a:t>
            </a:r>
            <a:r>
              <a:rPr lang="nb-NO" baseline="0" dirty="0" smtClean="0"/>
              <a:t> ordet: FOR LØPER – noe som ”løper foran” altså kommer FØR noe annet. </a:t>
            </a:r>
          </a:p>
          <a:p>
            <a:r>
              <a:rPr lang="nb-NO" baseline="0" dirty="0" smtClean="0"/>
              <a:t>En regner med at gitaren ble utviklet på 1600tallet i Spania, men at den ble slik den er nå for mindre enn 200år siden. </a:t>
            </a:r>
          </a:p>
          <a:p>
            <a:endParaRPr lang="nb-NO" baseline="0" dirty="0" smtClean="0"/>
          </a:p>
          <a:p>
            <a:r>
              <a:rPr lang="nb-NO" baseline="0" dirty="0" smtClean="0"/>
              <a:t>Mer info finner du her:</a:t>
            </a:r>
          </a:p>
          <a:p>
            <a:r>
              <a:rPr lang="nn-NO" dirty="0" smtClean="0">
                <a:hlinkClick r:id="rId3"/>
              </a:rPr>
              <a:t>gitar – Store norske leksikon (</a:t>
            </a:r>
            <a:r>
              <a:rPr lang="nn-NO" dirty="0" err="1" smtClean="0">
                <a:hlinkClick r:id="rId3"/>
              </a:rPr>
              <a:t>snl.no</a:t>
            </a:r>
            <a:r>
              <a:rPr lang="nn-NO" dirty="0" smtClean="0">
                <a:hlinkClick r:id="rId3"/>
              </a:rPr>
              <a:t>)</a:t>
            </a:r>
            <a:endParaRPr lang="nb-NO" baseline="0" dirty="0" smtClean="0"/>
          </a:p>
          <a:p>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23</a:t>
            </a:fld>
            <a:endParaRPr lang="nb-N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baseline="0" dirty="0" err="1" smtClean="0"/>
              <a:t>Calle</a:t>
            </a:r>
            <a:r>
              <a:rPr lang="nb-NO" baseline="0" dirty="0" smtClean="0"/>
              <a:t> Hellevang er en artig skrue. Han gjør ting andre ikke kommer på. Han lurer på mye rart, og her skal dere få se om han får svar på noe rart han lurer på</a:t>
            </a:r>
          </a:p>
          <a:p>
            <a:endParaRPr lang="nb-NO" baseline="0" dirty="0" smtClean="0"/>
          </a:p>
          <a:p>
            <a:r>
              <a:rPr lang="nb-NO" dirty="0" smtClean="0"/>
              <a:t>https://youtu.be/L5KIPiovYq8</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24</a:t>
            </a:fld>
            <a:endParaRPr lang="nb-N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Nå er det på tide å synge med:</a:t>
            </a:r>
          </a:p>
          <a:p>
            <a:endParaRPr lang="nb-NO" dirty="0" smtClean="0"/>
          </a:p>
          <a:p>
            <a:r>
              <a:rPr lang="nb-NO" dirty="0" smtClean="0"/>
              <a:t>https://youtu.be/OdrsgBj74vg</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25</a:t>
            </a:fld>
            <a:endParaRPr lang="nb-N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Lillebjørn Nilsen er en av våre egne gitartrubadurer. Her har han laget en morsom</a:t>
            </a:r>
            <a:r>
              <a:rPr lang="nb-NO" baseline="0" dirty="0" smtClean="0"/>
              <a:t> sang om reven som går på hønsejakt. Syng med </a:t>
            </a:r>
            <a:r>
              <a:rPr lang="nb-NO" baseline="0" dirty="0" smtClean="0">
                <a:sym typeface="Wingdings" pitchFamily="2" charset="2"/>
              </a:rPr>
              <a:t></a:t>
            </a:r>
            <a:endParaRPr lang="nb-NO" dirty="0" smtClean="0"/>
          </a:p>
          <a:p>
            <a:endParaRPr lang="nb-NO" dirty="0" smtClean="0"/>
          </a:p>
          <a:p>
            <a:r>
              <a:rPr lang="nb-NO" dirty="0" smtClean="0"/>
              <a:t>https://youtu.be/K8pBBsIItO8</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26</a:t>
            </a:fld>
            <a:endParaRPr lang="nb-N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Nå skal du få tegne din egen gitar. Her er en som viser deg hva du skal gjøre: </a:t>
            </a:r>
          </a:p>
          <a:p>
            <a:r>
              <a:rPr lang="nb-NO" dirty="0" smtClean="0"/>
              <a:t>Ekstra gøy om du vil dekorere den på din helt spesielle måte etterpå </a:t>
            </a:r>
            <a:r>
              <a:rPr lang="nb-NO" dirty="0" smtClean="0">
                <a:sym typeface="Wingdings" pitchFamily="2" charset="2"/>
              </a:rPr>
              <a:t> </a:t>
            </a:r>
          </a:p>
          <a:p>
            <a:endParaRPr lang="nb-NO" dirty="0" smtClean="0">
              <a:sym typeface="Wingdings" pitchFamily="2" charset="2"/>
            </a:endParaRPr>
          </a:p>
          <a:p>
            <a:r>
              <a:rPr lang="nb-NO" dirty="0" smtClean="0">
                <a:sym typeface="Wingdings" pitchFamily="2" charset="2"/>
              </a:rPr>
              <a:t>Juster</a:t>
            </a:r>
            <a:r>
              <a:rPr lang="nb-NO" baseline="0" dirty="0" smtClean="0">
                <a:sym typeface="Wingdings" pitchFamily="2" charset="2"/>
              </a:rPr>
              <a:t> ned hastigheten og ta av lyden om du vil. Så får de litt mer tid på seg til å tegne. Eller </a:t>
            </a:r>
            <a:r>
              <a:rPr lang="nb-NO" baseline="0" dirty="0" err="1" smtClean="0">
                <a:sym typeface="Wingdings" pitchFamily="2" charset="2"/>
              </a:rPr>
              <a:t>paus</a:t>
            </a:r>
            <a:r>
              <a:rPr lang="nb-NO" baseline="0" dirty="0" smtClean="0">
                <a:sym typeface="Wingdings" pitchFamily="2" charset="2"/>
              </a:rPr>
              <a:t> undervegs. </a:t>
            </a:r>
            <a:endParaRPr lang="nb-NO" dirty="0" smtClean="0"/>
          </a:p>
          <a:p>
            <a:endParaRPr lang="nb-NO" dirty="0" smtClean="0"/>
          </a:p>
          <a:p>
            <a:r>
              <a:rPr lang="en-US" dirty="0" smtClean="0"/>
              <a:t>https://youtu.be/vzjBWlO42cc</a:t>
            </a:r>
          </a:p>
          <a:p>
            <a:endParaRPr lang="en-US" dirty="0" smtClean="0"/>
          </a:p>
          <a:p>
            <a:r>
              <a:rPr lang="en-US" dirty="0" err="1" smtClean="0"/>
              <a:t>Gøy</a:t>
            </a:r>
            <a:r>
              <a:rPr lang="en-US" baseline="0" dirty="0" smtClean="0"/>
              <a:t> </a:t>
            </a:r>
            <a:r>
              <a:rPr lang="en-US" baseline="0" dirty="0" err="1" smtClean="0"/>
              <a:t>om</a:t>
            </a:r>
            <a:r>
              <a:rPr lang="en-US" baseline="0" dirty="0" smtClean="0"/>
              <a:t> </a:t>
            </a:r>
            <a:r>
              <a:rPr lang="en-US" baseline="0" dirty="0" err="1" smtClean="0"/>
              <a:t>dere</a:t>
            </a:r>
            <a:r>
              <a:rPr lang="en-US" baseline="0" dirty="0" smtClean="0"/>
              <a:t> </a:t>
            </a:r>
            <a:r>
              <a:rPr lang="en-US" baseline="0" dirty="0" err="1" smtClean="0"/>
              <a:t>vil</a:t>
            </a:r>
            <a:r>
              <a:rPr lang="en-US" baseline="0" dirty="0" smtClean="0"/>
              <a:t> </a:t>
            </a:r>
            <a:r>
              <a:rPr lang="en-US" baseline="0" dirty="0" err="1" smtClean="0"/>
              <a:t>sende</a:t>
            </a:r>
            <a:r>
              <a:rPr lang="en-US" baseline="0" dirty="0" smtClean="0"/>
              <a:t> </a:t>
            </a:r>
            <a:r>
              <a:rPr lang="en-US" baseline="0" dirty="0" err="1" smtClean="0"/>
              <a:t>noen</a:t>
            </a:r>
            <a:r>
              <a:rPr lang="en-US" baseline="0" dirty="0" smtClean="0"/>
              <a:t> </a:t>
            </a:r>
            <a:r>
              <a:rPr lang="en-US" baseline="0" dirty="0" err="1" smtClean="0"/>
              <a:t>av</a:t>
            </a:r>
            <a:r>
              <a:rPr lang="en-US" baseline="0" dirty="0" smtClean="0"/>
              <a:t> </a:t>
            </a:r>
            <a:r>
              <a:rPr lang="en-US" baseline="0" dirty="0" err="1" smtClean="0"/>
              <a:t>tegningene</a:t>
            </a:r>
            <a:r>
              <a:rPr lang="en-US" baseline="0" dirty="0" smtClean="0"/>
              <a:t> </a:t>
            </a:r>
            <a:r>
              <a:rPr lang="en-US" baseline="0" dirty="0" err="1" smtClean="0"/>
              <a:t>til</a:t>
            </a:r>
            <a:r>
              <a:rPr lang="en-US" baseline="0" dirty="0" smtClean="0"/>
              <a:t> meg </a:t>
            </a:r>
            <a:r>
              <a:rPr lang="en-US" baseline="0" dirty="0" err="1" smtClean="0"/>
              <a:t>i</a:t>
            </a:r>
            <a:r>
              <a:rPr lang="en-US" baseline="0" dirty="0" smtClean="0"/>
              <a:t> </a:t>
            </a:r>
            <a:r>
              <a:rPr lang="en-US" baseline="0" dirty="0" err="1" smtClean="0"/>
              <a:t>kommentrfeltet</a:t>
            </a:r>
            <a:r>
              <a:rPr lang="en-US" baseline="0" dirty="0" smtClean="0"/>
              <a:t> </a:t>
            </a:r>
            <a:r>
              <a:rPr lang="en-US" baseline="0" dirty="0" err="1" smtClean="0"/>
              <a:t>på</a:t>
            </a:r>
            <a:r>
              <a:rPr lang="en-US" baseline="0" dirty="0" smtClean="0"/>
              <a:t> </a:t>
            </a:r>
            <a:r>
              <a:rPr lang="en-US" baseline="0" dirty="0" err="1" smtClean="0"/>
              <a:t>fb-siden</a:t>
            </a:r>
            <a:r>
              <a:rPr lang="en-US" baseline="0" dirty="0" smtClean="0"/>
              <a:t> </a:t>
            </a:r>
            <a:r>
              <a:rPr lang="en-US" baseline="0" dirty="0" err="1" smtClean="0"/>
              <a:t>til</a:t>
            </a:r>
            <a:r>
              <a:rPr lang="en-US" baseline="0" dirty="0" smtClean="0"/>
              <a:t> </a:t>
            </a:r>
            <a:r>
              <a:rPr lang="en-US" baseline="0" dirty="0" err="1" smtClean="0"/>
              <a:t>bloggen</a:t>
            </a:r>
            <a:r>
              <a:rPr lang="en-US" baseline="0" dirty="0" smtClean="0"/>
              <a:t> min. Du </a:t>
            </a:r>
            <a:r>
              <a:rPr lang="en-US" baseline="0" dirty="0" err="1" smtClean="0"/>
              <a:t>finner</a:t>
            </a:r>
            <a:r>
              <a:rPr lang="en-US" baseline="0" dirty="0" smtClean="0"/>
              <a:t> den her: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33</a:t>
            </a:fld>
            <a:endParaRPr lang="nb-N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La elevene være med å</a:t>
            </a:r>
            <a:r>
              <a:rPr lang="nb-NO" baseline="0" dirty="0" smtClean="0"/>
              <a:t> si orden. La dem gjerne di dem til en </a:t>
            </a:r>
            <a:r>
              <a:rPr lang="nb-NO" baseline="0" dirty="0" err="1" smtClean="0"/>
              <a:t>sidekameret/læringspartner</a:t>
            </a:r>
            <a:r>
              <a:rPr lang="nb-NO" baseline="0" dirty="0" smtClean="0"/>
              <a:t> – med en liten forklaring til ordet</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34</a:t>
            </a:fld>
            <a:endParaRPr lang="nb-N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it-IT" dirty="0" smtClean="0"/>
              <a:t>Matteo,</a:t>
            </a:r>
            <a:r>
              <a:rPr lang="it-IT" baseline="0" dirty="0" smtClean="0"/>
              <a:t> </a:t>
            </a:r>
            <a:r>
              <a:rPr lang="it-IT" dirty="0" smtClean="0"/>
              <a:t>Emanuele,</a:t>
            </a:r>
            <a:r>
              <a:rPr lang="it-IT" baseline="0" dirty="0" smtClean="0"/>
              <a:t> </a:t>
            </a:r>
            <a:r>
              <a:rPr lang="it-IT" dirty="0" smtClean="0"/>
              <a:t>Enrico Maria</a:t>
            </a:r>
            <a:r>
              <a:rPr lang="it-IT" baseline="0" dirty="0" smtClean="0"/>
              <a:t> og </a:t>
            </a:r>
            <a:r>
              <a:rPr lang="it-IT" dirty="0" smtClean="0"/>
              <a:t>Andrea kaller</a:t>
            </a:r>
            <a:r>
              <a:rPr lang="it-IT" baseline="0" dirty="0" smtClean="0"/>
              <a:t> seg 40 fingers. Kan du tenke deg hvorfor?</a:t>
            </a:r>
            <a:endParaRPr lang="it-IT" dirty="0" smtClean="0"/>
          </a:p>
          <a:p>
            <a:endParaRPr lang="nb-NO" dirty="0" smtClean="0"/>
          </a:p>
          <a:p>
            <a:r>
              <a:rPr lang="en-US" dirty="0" smtClean="0">
                <a:hlinkClick r:id="rId3"/>
              </a:rPr>
              <a:t>40 FINGERS - Disney Medley (Official Video) - YouTube</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35</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Kjenner</a:t>
            </a:r>
            <a:r>
              <a:rPr lang="en-US" baseline="0" dirty="0" smtClean="0"/>
              <a:t> du </a:t>
            </a:r>
            <a:r>
              <a:rPr lang="en-US" baseline="0" dirty="0" err="1" smtClean="0"/>
              <a:t>disse</a:t>
            </a:r>
            <a:r>
              <a:rPr lang="en-US" baseline="0" dirty="0" smtClean="0"/>
              <a:t>? I </a:t>
            </a:r>
            <a:r>
              <a:rPr lang="en-US" baseline="0" dirty="0" err="1" smtClean="0"/>
              <a:t>flåklypafilmen</a:t>
            </a:r>
            <a:r>
              <a:rPr lang="en-US" baseline="0" dirty="0" smtClean="0"/>
              <a:t> </a:t>
            </a:r>
            <a:r>
              <a:rPr lang="en-US" baseline="0" dirty="0" err="1" smtClean="0"/>
              <a:t>er</a:t>
            </a:r>
            <a:r>
              <a:rPr lang="en-US" baseline="0" dirty="0" smtClean="0"/>
              <a:t> </a:t>
            </a:r>
            <a:r>
              <a:rPr lang="en-US" baseline="0" dirty="0" err="1" smtClean="0"/>
              <a:t>det</a:t>
            </a:r>
            <a:r>
              <a:rPr lang="en-US" baseline="0" dirty="0" smtClean="0"/>
              <a:t> </a:t>
            </a:r>
            <a:r>
              <a:rPr lang="en-US" baseline="0" dirty="0" err="1" smtClean="0"/>
              <a:t>mye</a:t>
            </a:r>
            <a:r>
              <a:rPr lang="en-US" baseline="0" dirty="0" smtClean="0"/>
              <a:t> </a:t>
            </a:r>
            <a:r>
              <a:rPr lang="en-US" baseline="0" dirty="0" err="1" smtClean="0"/>
              <a:t>flott</a:t>
            </a:r>
            <a:r>
              <a:rPr lang="en-US" baseline="0" dirty="0" smtClean="0"/>
              <a:t> </a:t>
            </a:r>
            <a:r>
              <a:rPr lang="en-US" baseline="0" dirty="0" err="1" smtClean="0"/>
              <a:t>musikk</a:t>
            </a:r>
            <a:endParaRPr lang="en-US" baseline="0" dirty="0" smtClean="0"/>
          </a:p>
          <a:p>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a:t>
            </a:fld>
            <a:endParaRPr lang="nb-N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finner du en enkel </a:t>
            </a:r>
            <a:r>
              <a:rPr lang="nb-NO" dirty="0" err="1" smtClean="0"/>
              <a:t>Kahoot</a:t>
            </a:r>
            <a:r>
              <a:rPr lang="nb-NO" dirty="0" smtClean="0"/>
              <a:t>,</a:t>
            </a:r>
            <a:r>
              <a:rPr lang="nb-NO" baseline="0" dirty="0" smtClean="0"/>
              <a:t> med 10 spørsmål, med to svaralternativ, - som en rask avslutning på temaet </a:t>
            </a:r>
            <a:r>
              <a:rPr lang="nb-NO" baseline="0" dirty="0" smtClean="0">
                <a:sym typeface="Wingdings" pitchFamily="2" charset="2"/>
              </a:rPr>
              <a:t></a:t>
            </a:r>
          </a:p>
          <a:p>
            <a:r>
              <a:rPr lang="nb-NO" baseline="0" dirty="0" smtClean="0">
                <a:sym typeface="Wingdings" pitchFamily="2" charset="2"/>
              </a:rPr>
              <a:t> </a:t>
            </a:r>
            <a:endParaRPr lang="nb-NO" baseline="0" dirty="0" smtClean="0"/>
          </a:p>
          <a:p>
            <a:r>
              <a:rPr lang="nb-NO" dirty="0" smtClean="0"/>
              <a:t>https://create.kahoot.it/share/10-enkle-gitar/0b1a14a7-99a2-4d6f-af9e-95660ca328b0</a:t>
            </a:r>
          </a:p>
          <a:p>
            <a:endParaRPr lang="nb-NO" baseline="0" dirty="0" smtClean="0"/>
          </a:p>
          <a:p>
            <a:r>
              <a:rPr lang="nb-NO" baseline="0" dirty="0" smtClean="0"/>
              <a:t>Bli gjerne medlem av </a:t>
            </a:r>
            <a:r>
              <a:rPr lang="nb-NO" baseline="0" dirty="0" err="1" smtClean="0"/>
              <a:t>fb</a:t>
            </a:r>
            <a:r>
              <a:rPr lang="nb-NO" baseline="0" dirty="0" smtClean="0"/>
              <a:t> gruppen min. Der finner du flere undervisningstips: </a:t>
            </a:r>
          </a:p>
          <a:p>
            <a:endParaRPr lang="nb-NO" baseline="0" dirty="0" smtClean="0"/>
          </a:p>
          <a:p>
            <a:r>
              <a:rPr lang="nb-NO" dirty="0" smtClean="0">
                <a:hlinkClick r:id="rId3"/>
              </a:rPr>
              <a:t>Bondekone | </a:t>
            </a:r>
            <a:r>
              <a:rPr lang="nb-NO" dirty="0" err="1" smtClean="0">
                <a:hlinkClick r:id="rId3"/>
              </a:rPr>
              <a:t>Facebook</a:t>
            </a:r>
            <a:endParaRPr lang="nb-NO" baseline="0" dirty="0" smtClean="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36</a:t>
            </a:fld>
            <a:endParaRPr lang="nb-N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Huskekort til Gitar</a:t>
            </a:r>
          </a:p>
          <a:p>
            <a:endParaRPr lang="nb-NO" dirty="0" smtClean="0"/>
          </a:p>
          <a:p>
            <a:r>
              <a:rPr lang="nb-NO" dirty="0" smtClean="0"/>
              <a:t>Du finner ordkortet</a:t>
            </a:r>
            <a:r>
              <a:rPr lang="nb-NO" baseline="0" dirty="0" smtClean="0"/>
              <a:t> som </a:t>
            </a:r>
            <a:r>
              <a:rPr lang="nb-NO" baseline="0" dirty="0" err="1" smtClean="0"/>
              <a:t>Worddokument</a:t>
            </a:r>
            <a:r>
              <a:rPr lang="nb-NO" baseline="0" dirty="0" smtClean="0"/>
              <a:t> på </a:t>
            </a:r>
            <a:r>
              <a:rPr lang="nb-NO" baseline="0" dirty="0" err="1" smtClean="0"/>
              <a:t>blgggeinnlegget</a:t>
            </a:r>
            <a:r>
              <a:rPr lang="nb-NO" baseline="0" dirty="0" smtClean="0"/>
              <a:t>. </a:t>
            </a:r>
          </a:p>
          <a:p>
            <a:r>
              <a:rPr lang="nb-NO" baseline="0" dirty="0" smtClean="0"/>
              <a:t>Fyll inn de fem viktigste ordene i fingrene, og brett kortet.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37</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Noen</a:t>
            </a:r>
            <a:r>
              <a:rPr lang="en-US" baseline="0" dirty="0" smtClean="0"/>
              <a:t> </a:t>
            </a:r>
            <a:r>
              <a:rPr lang="en-US" baseline="0" dirty="0" err="1" smtClean="0"/>
              <a:t>kompeiser</a:t>
            </a:r>
            <a:r>
              <a:rPr lang="en-US" baseline="0" dirty="0" smtClean="0"/>
              <a:t> </a:t>
            </a:r>
            <a:r>
              <a:rPr lang="en-US" baseline="0" dirty="0" err="1" smtClean="0"/>
              <a:t>har</a:t>
            </a:r>
            <a:r>
              <a:rPr lang="en-US" baseline="0" dirty="0" smtClean="0"/>
              <a:t> </a:t>
            </a:r>
            <a:r>
              <a:rPr lang="en-US" baseline="0" dirty="0" err="1" smtClean="0"/>
              <a:t>laget</a:t>
            </a:r>
            <a:r>
              <a:rPr lang="en-US" baseline="0" dirty="0" smtClean="0"/>
              <a:t> en medley </a:t>
            </a:r>
            <a:r>
              <a:rPr lang="en-US" baseline="0" dirty="0" err="1" smtClean="0"/>
              <a:t>på</a:t>
            </a:r>
            <a:r>
              <a:rPr lang="en-US" baseline="0" dirty="0" smtClean="0"/>
              <a:t> </a:t>
            </a:r>
            <a:r>
              <a:rPr lang="en-US" baseline="0" dirty="0" err="1" smtClean="0"/>
              <a:t>gitar</a:t>
            </a:r>
            <a:r>
              <a:rPr lang="en-US" baseline="0" dirty="0" smtClean="0"/>
              <a:t>, </a:t>
            </a:r>
            <a:r>
              <a:rPr lang="en-US" baseline="0" dirty="0" err="1" smtClean="0"/>
              <a:t>der</a:t>
            </a:r>
            <a:r>
              <a:rPr lang="en-US" baseline="0" dirty="0" smtClean="0"/>
              <a:t> de </a:t>
            </a:r>
            <a:r>
              <a:rPr lang="en-US" baseline="0" dirty="0" err="1" smtClean="0"/>
              <a:t>har</a:t>
            </a:r>
            <a:r>
              <a:rPr lang="en-US" baseline="0" dirty="0" smtClean="0"/>
              <a:t> med </a:t>
            </a:r>
            <a:r>
              <a:rPr lang="en-US" baseline="0" dirty="0" err="1" smtClean="0"/>
              <a:t>litt</a:t>
            </a:r>
            <a:r>
              <a:rPr lang="en-US" baseline="0" dirty="0" smtClean="0"/>
              <a:t> </a:t>
            </a:r>
            <a:r>
              <a:rPr lang="en-US" baseline="0" dirty="0" err="1" smtClean="0"/>
              <a:t>fra</a:t>
            </a:r>
            <a:r>
              <a:rPr lang="en-US" baseline="0" dirty="0" smtClean="0"/>
              <a:t> </a:t>
            </a:r>
            <a:r>
              <a:rPr lang="en-US" baseline="0" dirty="0" err="1" smtClean="0"/>
              <a:t>alle</a:t>
            </a:r>
            <a:r>
              <a:rPr lang="en-US" baseline="0" dirty="0" smtClean="0"/>
              <a:t> </a:t>
            </a:r>
            <a:r>
              <a:rPr lang="en-US" baseline="0" dirty="0" err="1" smtClean="0"/>
              <a:t>sangene</a:t>
            </a:r>
            <a:r>
              <a:rPr lang="en-US" baseline="0" dirty="0" smtClean="0"/>
              <a:t>. Ser du </a:t>
            </a:r>
            <a:r>
              <a:rPr lang="en-US" baseline="0" dirty="0" err="1" smtClean="0"/>
              <a:t>hvem</a:t>
            </a:r>
            <a:r>
              <a:rPr lang="en-US" baseline="0" dirty="0" smtClean="0"/>
              <a:t> de </a:t>
            </a:r>
            <a:r>
              <a:rPr lang="en-US" baseline="0" dirty="0" err="1" smtClean="0"/>
              <a:t>har</a:t>
            </a:r>
            <a:r>
              <a:rPr lang="en-US" baseline="0" dirty="0" smtClean="0"/>
              <a:t> </a:t>
            </a:r>
            <a:r>
              <a:rPr lang="en-US" baseline="0" dirty="0" err="1" smtClean="0"/>
              <a:t>kledd</a:t>
            </a:r>
            <a:r>
              <a:rPr lang="en-US" baseline="0" dirty="0" smtClean="0"/>
              <a:t> </a:t>
            </a:r>
            <a:r>
              <a:rPr lang="en-US" baseline="0" dirty="0" err="1" smtClean="0"/>
              <a:t>seg</a:t>
            </a:r>
            <a:r>
              <a:rPr lang="en-US" baseline="0" dirty="0" smtClean="0"/>
              <a:t> </a:t>
            </a:r>
            <a:r>
              <a:rPr lang="en-US" baseline="0" dirty="0" err="1" smtClean="0"/>
              <a:t>ut</a:t>
            </a:r>
            <a:r>
              <a:rPr lang="en-US" baseline="0" dirty="0" smtClean="0"/>
              <a:t> </a:t>
            </a:r>
            <a:r>
              <a:rPr lang="en-US" baseline="0" dirty="0" err="1" smtClean="0"/>
              <a:t>som</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Denne</a:t>
            </a:r>
            <a:r>
              <a:rPr lang="en-US" baseline="0" dirty="0" smtClean="0"/>
              <a:t> </a:t>
            </a:r>
            <a:r>
              <a:rPr lang="en-US" baseline="0" dirty="0" err="1" smtClean="0"/>
              <a:t>er</a:t>
            </a:r>
            <a:r>
              <a:rPr lang="en-US" baseline="0" dirty="0" smtClean="0"/>
              <a:t> </a:t>
            </a:r>
            <a:r>
              <a:rPr lang="en-US" baseline="0" dirty="0" err="1" smtClean="0"/>
              <a:t>på</a:t>
            </a:r>
            <a:r>
              <a:rPr lang="en-US" baseline="0" dirty="0" smtClean="0"/>
              <a:t> over 8minutt. </a:t>
            </a:r>
            <a:r>
              <a:rPr lang="en-US" baseline="0" dirty="0" err="1" smtClean="0"/>
              <a:t>Det</a:t>
            </a:r>
            <a:r>
              <a:rPr lang="en-US" baseline="0" dirty="0" smtClean="0"/>
              <a:t> </a:t>
            </a:r>
            <a:r>
              <a:rPr lang="en-US" baseline="0" dirty="0" err="1" smtClean="0"/>
              <a:t>kan</a:t>
            </a:r>
            <a:r>
              <a:rPr lang="en-US" baseline="0" dirty="0" smtClean="0"/>
              <a:t> </a:t>
            </a:r>
            <a:r>
              <a:rPr lang="en-US" baseline="0" dirty="0" err="1" smtClean="0"/>
              <a:t>bli</a:t>
            </a:r>
            <a:r>
              <a:rPr lang="en-US" baseline="0" dirty="0" smtClean="0"/>
              <a:t> </a:t>
            </a:r>
            <a:r>
              <a:rPr lang="en-US" baseline="0" dirty="0" err="1" smtClean="0"/>
              <a:t>litt</a:t>
            </a:r>
            <a:r>
              <a:rPr lang="en-US" baseline="0" dirty="0" smtClean="0"/>
              <a:t> </a:t>
            </a:r>
            <a:r>
              <a:rPr lang="en-US" baseline="0" dirty="0" err="1" smtClean="0"/>
              <a:t>lenge</a:t>
            </a:r>
            <a:r>
              <a:rPr lang="en-US" baseline="0" dirty="0" smtClean="0"/>
              <a:t> for </a:t>
            </a:r>
            <a:r>
              <a:rPr lang="en-US" baseline="0" dirty="0" err="1" smtClean="0"/>
              <a:t>elevene</a:t>
            </a:r>
            <a:r>
              <a:rPr lang="en-US" baseline="0" dirty="0" smtClean="0"/>
              <a:t>. </a:t>
            </a:r>
            <a:r>
              <a:rPr lang="en-US" baseline="0" dirty="0" err="1" smtClean="0"/>
              <a:t>Det</a:t>
            </a:r>
            <a:r>
              <a:rPr lang="en-US" baseline="0" dirty="0" smtClean="0"/>
              <a:t> </a:t>
            </a:r>
            <a:r>
              <a:rPr lang="en-US" baseline="0" dirty="0" err="1" smtClean="0"/>
              <a:t>går</a:t>
            </a:r>
            <a:r>
              <a:rPr lang="en-US" baseline="0" dirty="0" smtClean="0"/>
              <a:t> an å </a:t>
            </a:r>
            <a:r>
              <a:rPr lang="en-US" baseline="0" dirty="0" err="1" smtClean="0"/>
              <a:t>høre</a:t>
            </a:r>
            <a:r>
              <a:rPr lang="en-US" baseline="0" dirty="0" smtClean="0"/>
              <a:t> </a:t>
            </a:r>
            <a:r>
              <a:rPr lang="en-US" baseline="0" dirty="0" err="1" smtClean="0"/>
              <a:t>litt</a:t>
            </a:r>
            <a:r>
              <a:rPr lang="en-US" baseline="0" dirty="0" smtClean="0"/>
              <a:t> </a:t>
            </a:r>
            <a:r>
              <a:rPr lang="en-US" baseline="0" dirty="0" err="1" smtClean="0"/>
              <a:t>av</a:t>
            </a:r>
            <a:r>
              <a:rPr lang="en-US" baseline="0" dirty="0" smtClean="0"/>
              <a:t> den, </a:t>
            </a:r>
            <a:r>
              <a:rPr lang="en-US" baseline="0" dirty="0" err="1" smtClean="0"/>
              <a:t>og</a:t>
            </a:r>
            <a:r>
              <a:rPr lang="en-US" baseline="0" dirty="0" smtClean="0"/>
              <a:t> </a:t>
            </a:r>
            <a:r>
              <a:rPr lang="en-US" baseline="0" dirty="0" err="1" smtClean="0"/>
              <a:t>eventuelt</a:t>
            </a:r>
            <a:r>
              <a:rPr lang="en-US" baseline="0" dirty="0" smtClean="0"/>
              <a:t> </a:t>
            </a:r>
            <a:r>
              <a:rPr lang="en-US" baseline="0" dirty="0" err="1" smtClean="0"/>
              <a:t>stoppe</a:t>
            </a:r>
            <a:r>
              <a:rPr lang="en-US" baseline="0" dirty="0" smtClean="0"/>
              <a:t> </a:t>
            </a:r>
            <a:r>
              <a:rPr lang="en-US" baseline="0" dirty="0" err="1" smtClean="0"/>
              <a:t>om</a:t>
            </a:r>
            <a:r>
              <a:rPr lang="en-US" baseline="0" dirty="0" smtClean="0"/>
              <a:t> du </a:t>
            </a:r>
            <a:r>
              <a:rPr lang="en-US" baseline="0" dirty="0" err="1" smtClean="0"/>
              <a:t>merker</a:t>
            </a:r>
            <a:r>
              <a:rPr lang="en-US" baseline="0" dirty="0" smtClean="0"/>
              <a:t> at de faller </a:t>
            </a:r>
            <a:r>
              <a:rPr lang="en-US" baseline="0" dirty="0" err="1" smtClean="0"/>
              <a:t>av</a:t>
            </a:r>
            <a:r>
              <a:rPr lang="en-US" baseline="0" dirty="0" smtClean="0"/>
              <a:t> </a:t>
            </a:r>
            <a:r>
              <a:rPr lang="en-US" baseline="0" dirty="0" err="1" smtClean="0"/>
              <a:t>lasset</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https://youtu.be/PNhwNhOXsIk</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4</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 er mange ulike gitarer. Her ser du bare noen. Noen er</a:t>
            </a:r>
            <a:r>
              <a:rPr lang="nb-NO" baseline="0" dirty="0" smtClean="0"/>
              <a:t> elektriske. Da er de koblet til en FORSTERKER og HØYTTALER. Da kommer ikke lyden direkte fra gitaren, men fra høytaleren.  Her skal vi konsentrere oss om akustisk gitar. De kan også kobles til en høyttaler, men da bare for å få mer lyd ut i rommet. Det er selve gitaren som lager lyden.</a:t>
            </a:r>
          </a:p>
          <a:p>
            <a:endParaRPr lang="nb-NO" baseline="0" dirty="0" smtClean="0"/>
          </a:p>
          <a:p>
            <a:r>
              <a:rPr lang="nb-NO" baseline="0" dirty="0" smtClean="0"/>
              <a:t>Her er en artig fyr som viser ulike måter å spille både </a:t>
            </a:r>
            <a:r>
              <a:rPr lang="nb-NO" baseline="0" dirty="0" err="1" smtClean="0"/>
              <a:t>el-gitar</a:t>
            </a:r>
            <a:r>
              <a:rPr lang="nb-NO" baseline="0" dirty="0" smtClean="0"/>
              <a:t> og akustisk gitar på </a:t>
            </a:r>
            <a:r>
              <a:rPr lang="nb-NO" baseline="0" dirty="0" smtClean="0">
                <a:sym typeface="Wingdings" pitchFamily="2" charset="2"/>
              </a:rPr>
              <a:t></a:t>
            </a:r>
          </a:p>
          <a:p>
            <a:endParaRPr lang="en-US" dirty="0" smtClean="0"/>
          </a:p>
          <a:p>
            <a:r>
              <a:rPr lang="en-US" dirty="0" smtClean="0"/>
              <a:t>https://youtu.be/tQb4s_eU1Gc</a:t>
            </a:r>
          </a:p>
          <a:p>
            <a:endParaRPr lang="en-US" dirty="0" smtClean="0"/>
          </a:p>
          <a:p>
            <a:r>
              <a:rPr lang="en-US" baseline="0" dirty="0" smtClean="0"/>
              <a:t>Her </a:t>
            </a:r>
            <a:r>
              <a:rPr lang="en-US" baseline="0" dirty="0" err="1" smtClean="0"/>
              <a:t>er</a:t>
            </a:r>
            <a:r>
              <a:rPr lang="en-US" baseline="0" dirty="0" smtClean="0"/>
              <a:t> en link </a:t>
            </a:r>
            <a:r>
              <a:rPr lang="en-US" baseline="0" dirty="0" err="1" smtClean="0"/>
              <a:t>til</a:t>
            </a:r>
            <a:r>
              <a:rPr lang="en-US" baseline="0" dirty="0" smtClean="0"/>
              <a:t> </a:t>
            </a:r>
            <a:r>
              <a:rPr lang="en-US" baseline="0" dirty="0" err="1" smtClean="0"/>
              <a:t>hjemmesiden</a:t>
            </a:r>
            <a:r>
              <a:rPr lang="en-US" baseline="0" dirty="0" smtClean="0"/>
              <a:t> </a:t>
            </a:r>
            <a:r>
              <a:rPr lang="en-US" baseline="0" dirty="0" err="1" smtClean="0"/>
              <a:t>hans</a:t>
            </a:r>
            <a:r>
              <a:rPr lang="en-US" baseline="0" dirty="0" smtClean="0"/>
              <a:t>. </a:t>
            </a:r>
            <a:r>
              <a:rPr lang="en-US" baseline="0" dirty="0" err="1" smtClean="0"/>
              <a:t>Mye</a:t>
            </a:r>
            <a:r>
              <a:rPr lang="en-US" baseline="0" dirty="0" smtClean="0"/>
              <a:t> </a:t>
            </a:r>
            <a:r>
              <a:rPr lang="en-US" baseline="0" dirty="0" err="1" smtClean="0"/>
              <a:t>gøy</a:t>
            </a:r>
            <a:r>
              <a:rPr lang="en-US" baseline="0" dirty="0" smtClean="0"/>
              <a:t> å </a:t>
            </a:r>
            <a:r>
              <a:rPr lang="en-US" baseline="0" dirty="0" err="1" smtClean="0"/>
              <a:t>finne</a:t>
            </a:r>
            <a:r>
              <a:rPr lang="en-US" baseline="0" dirty="0" smtClean="0"/>
              <a:t> her</a:t>
            </a:r>
          </a:p>
          <a:p>
            <a:r>
              <a:rPr lang="nb-NO" dirty="0" smtClean="0">
                <a:hlinkClick r:id="rId3"/>
              </a:rPr>
              <a:t>Lucas </a:t>
            </a:r>
            <a:r>
              <a:rPr lang="nb-NO" dirty="0" err="1" smtClean="0">
                <a:hlinkClick r:id="rId3"/>
              </a:rPr>
              <a:t>Brar</a:t>
            </a:r>
            <a:r>
              <a:rPr lang="nb-NO" dirty="0" smtClean="0">
                <a:hlinkClick r:id="rId3"/>
              </a:rPr>
              <a:t> – </a:t>
            </a:r>
            <a:r>
              <a:rPr lang="nb-NO" dirty="0" err="1" smtClean="0">
                <a:hlinkClick r:id="rId3"/>
              </a:rPr>
              <a:t>YouTube</a:t>
            </a:r>
            <a:endParaRPr lang="nb-NO" dirty="0" smtClean="0"/>
          </a:p>
          <a:p>
            <a:endParaRPr lang="nb-NO" baseline="0" dirty="0" smtClean="0"/>
          </a:p>
          <a:p>
            <a:r>
              <a:rPr lang="en-US" dirty="0" smtClean="0">
                <a:hlinkClick r:id="rId4"/>
              </a:rPr>
              <a:t>"Happy Birthday" in 10 Styles (BACH to BLACK METAL) - YouTube</a:t>
            </a:r>
            <a:endParaRPr lang="nb-NO" baseline="0" dirty="0" smtClean="0"/>
          </a:p>
          <a:p>
            <a:endParaRPr lang="nb-NO" sz="1200" b="1" i="0" kern="1200" baseline="0" dirty="0" smtClean="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5</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sz="1200" b="0" i="0" kern="1200" dirty="0" smtClean="0">
                <a:solidFill>
                  <a:schemeClr val="tx1"/>
                </a:solidFill>
                <a:latin typeface="+mn-lt"/>
                <a:ea typeface="+mn-ea"/>
                <a:cs typeface="+mn-cs"/>
              </a:rPr>
              <a:t>Det er tre hovedtyper</a:t>
            </a:r>
            <a:r>
              <a:rPr lang="nb-NO" sz="1200" b="0" i="0" kern="1200" baseline="0" dirty="0" smtClean="0">
                <a:solidFill>
                  <a:schemeClr val="tx1"/>
                </a:solidFill>
                <a:latin typeface="+mn-lt"/>
                <a:ea typeface="+mn-ea"/>
                <a:cs typeface="+mn-cs"/>
              </a:rPr>
              <a:t> AKUSTISKE gitarer: </a:t>
            </a:r>
          </a:p>
          <a:p>
            <a:endParaRPr lang="nb-NO" sz="1200" b="0" i="0" kern="1200" baseline="0" dirty="0" smtClean="0">
              <a:solidFill>
                <a:schemeClr val="tx1"/>
              </a:solidFill>
              <a:latin typeface="+mn-lt"/>
              <a:ea typeface="+mn-ea"/>
              <a:cs typeface="+mn-cs"/>
            </a:endParaRPr>
          </a:p>
          <a:p>
            <a:r>
              <a:rPr lang="nb-NO" sz="1200" b="0" i="0" kern="1200" dirty="0" smtClean="0">
                <a:solidFill>
                  <a:schemeClr val="tx1"/>
                </a:solidFill>
                <a:latin typeface="+mn-lt"/>
                <a:ea typeface="+mn-ea"/>
                <a:cs typeface="+mn-cs"/>
              </a:rPr>
              <a:t>Klassisk gitar</a:t>
            </a:r>
            <a:r>
              <a:rPr lang="nb-NO" sz="1200" b="0" i="0" kern="1200" baseline="0" dirty="0" smtClean="0">
                <a:solidFill>
                  <a:schemeClr val="tx1"/>
                </a:solidFill>
                <a:latin typeface="+mn-lt"/>
                <a:ea typeface="+mn-ea"/>
                <a:cs typeface="+mn-cs"/>
              </a:rPr>
              <a:t> (Venstre) På den er strengene laget av NYLON (plast). Denne er lettest å spille på for nybegynnere. </a:t>
            </a:r>
            <a:endParaRPr lang="nb-NO" sz="1200" b="0" i="0" kern="1200" dirty="0" smtClean="0">
              <a:solidFill>
                <a:schemeClr val="tx1"/>
              </a:solidFill>
              <a:latin typeface="+mn-lt"/>
              <a:ea typeface="+mn-ea"/>
              <a:cs typeface="+mn-cs"/>
            </a:endParaRPr>
          </a:p>
          <a:p>
            <a:r>
              <a:rPr lang="nb-NO" sz="1200" b="0" i="0" kern="1200" dirty="0" smtClean="0">
                <a:solidFill>
                  <a:schemeClr val="tx1"/>
                </a:solidFill>
                <a:latin typeface="+mn-lt"/>
                <a:ea typeface="+mn-ea"/>
                <a:cs typeface="+mn-cs"/>
              </a:rPr>
              <a:t>Kassegitar</a:t>
            </a:r>
            <a:r>
              <a:rPr lang="nb-NO" sz="1200" b="0" i="0" kern="1200" baseline="0" dirty="0" smtClean="0">
                <a:solidFill>
                  <a:schemeClr val="tx1"/>
                </a:solidFill>
                <a:latin typeface="+mn-lt"/>
                <a:ea typeface="+mn-ea"/>
                <a:cs typeface="+mn-cs"/>
              </a:rPr>
              <a:t> (Midten) Den er beregnet på STÅLSTRENGER. </a:t>
            </a:r>
            <a:endParaRPr lang="nb-NO" sz="1200" b="0" i="0" kern="1200" dirty="0" smtClean="0">
              <a:solidFill>
                <a:schemeClr val="tx1"/>
              </a:solidFill>
              <a:latin typeface="+mn-lt"/>
              <a:ea typeface="+mn-ea"/>
              <a:cs typeface="+mn-cs"/>
            </a:endParaRPr>
          </a:p>
          <a:p>
            <a:r>
              <a:rPr lang="nb-NO" sz="1200" b="0" i="0" kern="1200" dirty="0" err="1" smtClean="0">
                <a:solidFill>
                  <a:schemeClr val="tx1"/>
                </a:solidFill>
                <a:latin typeface="+mn-lt"/>
                <a:ea typeface="+mn-ea"/>
                <a:cs typeface="+mn-cs"/>
              </a:rPr>
              <a:t>Archtop</a:t>
            </a:r>
            <a:r>
              <a:rPr lang="nb-NO" sz="1200" b="0" i="0" kern="1200" baseline="0" dirty="0" smtClean="0">
                <a:solidFill>
                  <a:schemeClr val="tx1"/>
                </a:solidFill>
                <a:latin typeface="+mn-lt"/>
                <a:ea typeface="+mn-ea"/>
                <a:cs typeface="+mn-cs"/>
              </a:rPr>
              <a:t> (Høyre) har også </a:t>
            </a:r>
            <a:r>
              <a:rPr lang="nb-NO" sz="1200" b="0" i="0" kern="1200" baseline="0" dirty="0" err="1" smtClean="0">
                <a:solidFill>
                  <a:schemeClr val="tx1"/>
                </a:solidFill>
                <a:latin typeface="+mn-lt"/>
                <a:ea typeface="+mn-ea"/>
                <a:cs typeface="+mn-cs"/>
              </a:rPr>
              <a:t>stålsrenger</a:t>
            </a:r>
            <a:r>
              <a:rPr lang="nb-NO" sz="1200" b="0" i="0" kern="1200" baseline="0" dirty="0" smtClean="0">
                <a:solidFill>
                  <a:schemeClr val="tx1"/>
                </a:solidFill>
                <a:latin typeface="+mn-lt"/>
                <a:ea typeface="+mn-ea"/>
                <a:cs typeface="+mn-cs"/>
              </a:rPr>
              <a:t>. Den blir mest brukt til å spille jazz og blues. </a:t>
            </a:r>
            <a:endParaRPr lang="nb-NO" sz="1200" b="0" i="0" kern="1200" dirty="0" smtClean="0">
              <a:solidFill>
                <a:schemeClr val="tx1"/>
              </a:solidFill>
              <a:latin typeface="+mn-lt"/>
              <a:ea typeface="+mn-ea"/>
              <a:cs typeface="+mn-cs"/>
            </a:endParaRPr>
          </a:p>
          <a:p>
            <a:endParaRPr lang="nb-NO" sz="1200" b="0" i="0" kern="1200" baseline="0" dirty="0" smtClean="0">
              <a:solidFill>
                <a:schemeClr val="tx1"/>
              </a:solidFill>
              <a:latin typeface="+mn-lt"/>
              <a:ea typeface="+mn-ea"/>
              <a:cs typeface="+mn-cs"/>
            </a:endParaRPr>
          </a:p>
          <a:p>
            <a:endParaRPr lang="nb-NO" sz="1200" b="0" i="0" kern="1200" baseline="0" dirty="0" smtClean="0">
              <a:solidFill>
                <a:schemeClr val="tx1"/>
              </a:solidFill>
              <a:latin typeface="+mn-lt"/>
              <a:ea typeface="+mn-ea"/>
              <a:cs typeface="+mn-cs"/>
            </a:endParaRPr>
          </a:p>
          <a:p>
            <a:r>
              <a:rPr lang="nb-NO" sz="1200" b="0" i="0" kern="1200" dirty="0" smtClean="0">
                <a:solidFill>
                  <a:schemeClr val="tx1"/>
                </a:solidFill>
                <a:latin typeface="+mn-lt"/>
                <a:ea typeface="+mn-ea"/>
                <a:cs typeface="+mn-cs"/>
              </a:rPr>
              <a:t>Stålstrengsgitar:</a:t>
            </a:r>
          </a:p>
          <a:p>
            <a:r>
              <a:rPr lang="nb-NO" sz="1200" b="0" i="0" kern="1200" dirty="0" smtClean="0">
                <a:solidFill>
                  <a:schemeClr val="tx1"/>
                </a:solidFill>
                <a:latin typeface="+mn-lt"/>
                <a:ea typeface="+mn-ea"/>
                <a:cs typeface="+mn-cs"/>
              </a:rPr>
              <a:t>* Smalere, litt avrundet hals</a:t>
            </a:r>
          </a:p>
          <a:p>
            <a:r>
              <a:rPr lang="nb-NO" sz="1200" b="0" i="0" kern="1200" dirty="0" smtClean="0">
                <a:solidFill>
                  <a:schemeClr val="tx1"/>
                </a:solidFill>
                <a:latin typeface="+mn-lt"/>
                <a:ea typeface="+mn-ea"/>
                <a:cs typeface="+mn-cs"/>
              </a:rPr>
              <a:t>* Har gjerne innebygget mikrofon</a:t>
            </a:r>
          </a:p>
          <a:p>
            <a:r>
              <a:rPr lang="nb-NO" sz="1200" b="0" i="0" kern="1200" dirty="0" smtClean="0">
                <a:solidFill>
                  <a:schemeClr val="tx1"/>
                </a:solidFill>
                <a:latin typeface="+mn-lt"/>
                <a:ea typeface="+mn-ea"/>
                <a:cs typeface="+mn-cs"/>
              </a:rPr>
              <a:t>* Egner seg til </a:t>
            </a:r>
            <a:r>
              <a:rPr lang="nb-NO" sz="1200" b="0" i="0" kern="1200" dirty="0" err="1" smtClean="0">
                <a:solidFill>
                  <a:schemeClr val="tx1"/>
                </a:solidFill>
                <a:latin typeface="+mn-lt"/>
                <a:ea typeface="+mn-ea"/>
                <a:cs typeface="+mn-cs"/>
              </a:rPr>
              <a:t>rytmekomp</a:t>
            </a:r>
            <a:r>
              <a:rPr lang="nb-NO" sz="1200" b="0" i="0" kern="1200" dirty="0" smtClean="0">
                <a:solidFill>
                  <a:schemeClr val="tx1"/>
                </a:solidFill>
                <a:latin typeface="+mn-lt"/>
                <a:ea typeface="+mn-ea"/>
                <a:cs typeface="+mn-cs"/>
              </a:rPr>
              <a:t>, plekterspill (</a:t>
            </a:r>
            <a:r>
              <a:rPr lang="nb-NO" sz="1200" b="0" i="0" kern="1200" dirty="0" err="1" smtClean="0">
                <a:solidFill>
                  <a:schemeClr val="tx1"/>
                </a:solidFill>
                <a:latin typeface="+mn-lt"/>
                <a:ea typeface="+mn-ea"/>
                <a:cs typeface="+mn-cs"/>
              </a:rPr>
              <a:t>evt</a:t>
            </a:r>
            <a:r>
              <a:rPr lang="nb-NO" sz="1200" b="0" i="0" kern="1200" dirty="0" smtClean="0">
                <a:solidFill>
                  <a:schemeClr val="tx1"/>
                </a:solidFill>
                <a:latin typeface="+mn-lt"/>
                <a:ea typeface="+mn-ea"/>
                <a:cs typeface="+mn-cs"/>
              </a:rPr>
              <a:t> fingerspill), stort sett med akkorder</a:t>
            </a:r>
          </a:p>
          <a:p>
            <a:r>
              <a:rPr lang="nb-NO" sz="1200" b="0" i="0" kern="1200" dirty="0" smtClean="0">
                <a:solidFill>
                  <a:schemeClr val="tx1"/>
                </a:solidFill>
                <a:latin typeface="+mn-lt"/>
                <a:ea typeface="+mn-ea"/>
                <a:cs typeface="+mn-cs"/>
              </a:rPr>
              <a:t>* Kassa har typisk innsving på undersiden av de høye båndene, så du kan ta barregrep høyere enn på en nylonstrengsgitar. Har også ofte flere bånd enn </a:t>
            </a:r>
            <a:r>
              <a:rPr lang="nb-NO" sz="1200" b="0" i="0" kern="1200" dirty="0" err="1" smtClean="0">
                <a:solidFill>
                  <a:schemeClr val="tx1"/>
                </a:solidFill>
                <a:latin typeface="+mn-lt"/>
                <a:ea typeface="+mn-ea"/>
                <a:cs typeface="+mn-cs"/>
              </a:rPr>
              <a:t>nylongstrengsgitarer</a:t>
            </a:r>
            <a:endParaRPr lang="nb-NO" sz="1200" b="0" i="0" kern="1200" dirty="0" smtClean="0">
              <a:solidFill>
                <a:schemeClr val="tx1"/>
              </a:solidFill>
              <a:latin typeface="+mn-lt"/>
              <a:ea typeface="+mn-ea"/>
              <a:cs typeface="+mn-cs"/>
            </a:endParaRPr>
          </a:p>
          <a:p>
            <a:r>
              <a:rPr lang="nb-NO" sz="1200" b="0" i="0" kern="1200" dirty="0" smtClean="0">
                <a:solidFill>
                  <a:schemeClr val="tx1"/>
                </a:solidFill>
                <a:latin typeface="+mn-lt"/>
                <a:ea typeface="+mn-ea"/>
                <a:cs typeface="+mn-cs"/>
              </a:rPr>
              <a:t>* Best til fest</a:t>
            </a:r>
          </a:p>
          <a:p>
            <a:r>
              <a:rPr lang="nb-NO" sz="1200" b="0" i="0" kern="1200" dirty="0" smtClean="0">
                <a:solidFill>
                  <a:schemeClr val="tx1"/>
                </a:solidFill>
                <a:latin typeface="+mn-lt"/>
                <a:ea typeface="+mn-ea"/>
                <a:cs typeface="+mn-cs"/>
              </a:rPr>
              <a:t>* Kan montere </a:t>
            </a:r>
            <a:r>
              <a:rPr lang="nb-NO" sz="1200" b="0" i="0" kern="1200" dirty="0" err="1" smtClean="0">
                <a:solidFill>
                  <a:schemeClr val="tx1"/>
                </a:solidFill>
                <a:latin typeface="+mn-lt"/>
                <a:ea typeface="+mn-ea"/>
                <a:cs typeface="+mn-cs"/>
              </a:rPr>
              <a:t>nylongstrenger</a:t>
            </a:r>
            <a:r>
              <a:rPr lang="nb-NO" sz="1200" b="0" i="0" kern="1200" dirty="0" smtClean="0">
                <a:solidFill>
                  <a:schemeClr val="tx1"/>
                </a:solidFill>
                <a:latin typeface="+mn-lt"/>
                <a:ea typeface="+mn-ea"/>
                <a:cs typeface="+mn-cs"/>
              </a:rPr>
              <a:t>, men det blir ofte ikke så bra lyd</a:t>
            </a:r>
          </a:p>
          <a:p>
            <a:r>
              <a:rPr lang="nb-NO" sz="1200" b="0" i="0" kern="1200" dirty="0" smtClean="0">
                <a:solidFill>
                  <a:schemeClr val="tx1"/>
                </a:solidFill>
                <a:latin typeface="+mn-lt"/>
                <a:ea typeface="+mn-ea"/>
                <a:cs typeface="+mn-cs"/>
              </a:rPr>
              <a:t>Nylonstrengsgitar/klassisk gitar:</a:t>
            </a:r>
          </a:p>
          <a:p>
            <a:r>
              <a:rPr lang="nb-NO" sz="1200" b="0" i="0" kern="1200" dirty="0" smtClean="0">
                <a:solidFill>
                  <a:schemeClr val="tx1"/>
                </a:solidFill>
                <a:latin typeface="+mn-lt"/>
                <a:ea typeface="+mn-ea"/>
                <a:cs typeface="+mn-cs"/>
              </a:rPr>
              <a:t>* Bredere, flat hals</a:t>
            </a:r>
          </a:p>
          <a:p>
            <a:r>
              <a:rPr lang="nb-NO" sz="1200" b="0" i="0" kern="1200" dirty="0" smtClean="0">
                <a:solidFill>
                  <a:schemeClr val="tx1"/>
                </a:solidFill>
                <a:latin typeface="+mn-lt"/>
                <a:ea typeface="+mn-ea"/>
                <a:cs typeface="+mn-cs"/>
              </a:rPr>
              <a:t>* Egner seg til fingerspill og mer avanserte grep/grepskifter</a:t>
            </a:r>
          </a:p>
          <a:p>
            <a:r>
              <a:rPr lang="nb-NO" sz="1200" b="0" i="0" kern="1200" dirty="0" smtClean="0">
                <a:solidFill>
                  <a:schemeClr val="tx1"/>
                </a:solidFill>
                <a:latin typeface="+mn-lt"/>
                <a:ea typeface="+mn-ea"/>
                <a:cs typeface="+mn-cs"/>
              </a:rPr>
              <a:t>* Typiske sanger: Hjortejegeren og Du </a:t>
            </a:r>
            <a:r>
              <a:rPr lang="nb-NO" sz="1200" b="0" i="0" kern="1200" dirty="0" err="1" smtClean="0">
                <a:solidFill>
                  <a:schemeClr val="tx1"/>
                </a:solidFill>
                <a:latin typeface="+mn-lt"/>
                <a:ea typeface="+mn-ea"/>
                <a:cs typeface="+mn-cs"/>
              </a:rPr>
              <a:t>är</a:t>
            </a:r>
            <a:r>
              <a:rPr lang="nb-NO" sz="1200" b="0" i="0" kern="1200" dirty="0" smtClean="0">
                <a:solidFill>
                  <a:schemeClr val="tx1"/>
                </a:solidFill>
                <a:latin typeface="+mn-lt"/>
                <a:ea typeface="+mn-ea"/>
                <a:cs typeface="+mn-cs"/>
              </a:rPr>
              <a:t> den enda </a:t>
            </a:r>
          </a:p>
          <a:p>
            <a:r>
              <a:rPr lang="nb-NO" sz="1200" b="0" i="0" kern="1200" dirty="0" smtClean="0">
                <a:solidFill>
                  <a:schemeClr val="tx1"/>
                </a:solidFill>
                <a:latin typeface="+mn-lt"/>
                <a:ea typeface="+mn-ea"/>
                <a:cs typeface="+mn-cs"/>
              </a:rPr>
              <a:t>* Kassa er typisk symmetrisk oppe/nede</a:t>
            </a:r>
          </a:p>
          <a:p>
            <a:r>
              <a:rPr lang="nb-NO" sz="1200" b="0" i="0" kern="1200" dirty="0" smtClean="0">
                <a:solidFill>
                  <a:schemeClr val="tx1"/>
                </a:solidFill>
                <a:latin typeface="+mn-lt"/>
                <a:ea typeface="+mn-ea"/>
                <a:cs typeface="+mn-cs"/>
              </a:rPr>
              <a:t>* Er ikke bygd for å kunne tåle stålstrenger</a:t>
            </a:r>
          </a:p>
          <a:p>
            <a:endParaRPr lang="nb-NO" dirty="0" smtClean="0"/>
          </a:p>
          <a:p>
            <a:endParaRPr lang="nb-NO" dirty="0" smtClean="0"/>
          </a:p>
          <a:p>
            <a:r>
              <a:rPr lang="nb-NO" dirty="0" smtClean="0">
                <a:hlinkClick r:id="rId3"/>
              </a:rPr>
              <a:t>Akustisk gitar – </a:t>
            </a:r>
            <a:r>
              <a:rPr lang="nb-NO" dirty="0" err="1" smtClean="0">
                <a:hlinkClick r:id="rId3"/>
              </a:rPr>
              <a:t>Wikipedia</a:t>
            </a:r>
            <a:r>
              <a:rPr lang="nb-NO" dirty="0" smtClean="0"/>
              <a:t> for mer informasjon</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6</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Men det</a:t>
            </a:r>
            <a:r>
              <a:rPr lang="nb-NO" baseline="0" dirty="0" smtClean="0"/>
              <a:t> er ikke så enkelt å bare velge seg en type gitar, for det er nemlig også mange ulike størrelser og kvaliteter å velge mellom. Det er heldigvis også slik at dersom barn har lyst til å lære seg å spille gitar, så finnes det små gitarer som er lettere å lære på.</a:t>
            </a:r>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7</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er fem små barn fra Nord Korea som spiller gitar. Kanskje</a:t>
            </a:r>
            <a:r>
              <a:rPr lang="nb-NO" baseline="0" dirty="0" smtClean="0"/>
              <a:t> de kunne hatt litt mindre gitarer?? Men hør hvor flinke de er </a:t>
            </a:r>
            <a:endParaRPr lang="nb-NO" dirty="0" smtClean="0"/>
          </a:p>
          <a:p>
            <a:endParaRPr lang="nb-NO" dirty="0" smtClean="0"/>
          </a:p>
          <a:p>
            <a:r>
              <a:rPr lang="en-US" dirty="0" smtClean="0"/>
              <a:t>https://youtu.be/pl6f_XwMhMM</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8</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Dette er de tre hoveddelene til gitaren. </a:t>
            </a:r>
            <a:endParaRPr lang="nb-NO" dirty="0"/>
          </a:p>
        </p:txBody>
      </p:sp>
      <p:sp>
        <p:nvSpPr>
          <p:cNvPr id="4" name="Plassholder for lysbildenummer 3"/>
          <p:cNvSpPr>
            <a:spLocks noGrp="1"/>
          </p:cNvSpPr>
          <p:nvPr>
            <p:ph type="sldNum" sz="quarter" idx="10"/>
          </p:nvPr>
        </p:nvSpPr>
        <p:spPr/>
        <p:txBody>
          <a:bodyPr/>
          <a:lstStyle/>
          <a:p>
            <a:fld id="{7B1DEC44-846D-493B-9476-49D8643FFE93}" type="slidenum">
              <a:rPr lang="nb-NO" smtClean="0"/>
              <a:pPr/>
              <a:t>9</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2">
        <a:schemeClr val="bg2"/>
      </p:bgRef>
    </p:bg>
    <p:spTree>
      <p:nvGrpSpPr>
        <p:cNvPr id="1" name=""/>
        <p:cNvGrpSpPr/>
        <p:nvPr/>
      </p:nvGrpSpPr>
      <p:grpSpPr>
        <a:xfrm>
          <a:off x="0" y="0"/>
          <a:ext cx="0" cy="0"/>
          <a:chOff x="0" y="0"/>
          <a:chExt cx="0" cy="0"/>
        </a:xfrm>
      </p:grpSpPr>
      <p:sp>
        <p:nvSpPr>
          <p:cNvPr id="9" name="Tit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b-NO" smtClean="0"/>
              <a:t>Klikk for å redigere tittelstil</a:t>
            </a:r>
            <a:endParaRPr kumimoji="0" lang="en-US"/>
          </a:p>
        </p:txBody>
      </p:sp>
      <p:sp>
        <p:nvSpPr>
          <p:cNvPr id="17" name="Undertit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Klikk for å redigere undertittelstil i malen</a:t>
            </a:r>
            <a:endParaRPr kumimoji="0" lang="en-US"/>
          </a:p>
        </p:txBody>
      </p:sp>
      <p:sp>
        <p:nvSpPr>
          <p:cNvPr id="30" name="Plassholder for dato 29"/>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19" name="Plassholder for bunntekst 18"/>
          <p:cNvSpPr>
            <a:spLocks noGrp="1"/>
          </p:cNvSpPr>
          <p:nvPr>
            <p:ph type="ftr" sz="quarter" idx="11"/>
          </p:nvPr>
        </p:nvSpPr>
        <p:spPr/>
        <p:txBody>
          <a:bodyPr/>
          <a:lstStyle/>
          <a:p>
            <a:endParaRPr lang="nb-NO"/>
          </a:p>
        </p:txBody>
      </p:sp>
      <p:sp>
        <p:nvSpPr>
          <p:cNvPr id="27" name="Plassholder for lysbildenummer 26"/>
          <p:cNvSpPr>
            <a:spLocks noGrp="1"/>
          </p:cNvSpPr>
          <p:nvPr>
            <p:ph type="sldNum" sz="quarter" idx="12"/>
          </p:nvPr>
        </p:nvSpPr>
        <p:spPr/>
        <p:txBody>
          <a:bodyPr/>
          <a:lstStyle/>
          <a:p>
            <a:fld id="{7246F42F-9152-4F0E-870E-8E9C3545813A}" type="slidenum">
              <a:rPr lang="nb-NO" smtClean="0"/>
              <a:pPr/>
              <a:t>‹#›</a:t>
            </a:fld>
            <a:endParaRPr lang="nb-N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246F42F-9152-4F0E-870E-8E9C3545813A}"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914401"/>
            <a:ext cx="2057400" cy="5211763"/>
          </a:xfrm>
        </p:spPr>
        <p:txBody>
          <a:bodyPr vert="eaVer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457200" y="914401"/>
            <a:ext cx="6019800" cy="5211763"/>
          </a:xfrm>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246F42F-9152-4F0E-870E-8E9C3545813A}"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kumimoji="0" lang="nb-NO" smtClean="0"/>
              <a:t>Klikk for å redigere tittelstil</a:t>
            </a:r>
            <a:endParaRPr kumimoji="0" lang="en-US"/>
          </a:p>
        </p:txBody>
      </p:sp>
      <p:sp>
        <p:nvSpPr>
          <p:cNvPr id="3" name="Plassholder for innhold 2"/>
          <p:cNvSpPr>
            <a:spLocks noGrp="1"/>
          </p:cNvSpPr>
          <p:nvPr>
            <p:ph idx="1"/>
          </p:nvPr>
        </p:nvSpPr>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246F42F-9152-4F0E-870E-8E9C3545813A}"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bg>
      <p:bgRef idx="1002">
        <a:schemeClr val="bg2"/>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246F42F-9152-4F0E-870E-8E9C3545813A}" type="slidenum">
              <a:rPr lang="nb-NO" smtClean="0"/>
              <a:pPr/>
              <a:t>‹#›</a:t>
            </a:fld>
            <a:endParaRPr lang="nb-N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704088"/>
            <a:ext cx="8229600" cy="1143000"/>
          </a:xfrm>
        </p:spPr>
        <p:txBody>
          <a:bodyPr/>
          <a:lstStyle/>
          <a:p>
            <a:r>
              <a:rPr kumimoji="0" lang="nb-NO" smtClean="0"/>
              <a:t>Klikk for å redigere tittelstil</a:t>
            </a:r>
            <a:endParaRPr kumimoji="0" lang="en-US"/>
          </a:p>
        </p:txBody>
      </p:sp>
      <p:sp>
        <p:nvSpPr>
          <p:cNvPr id="3" name="Plassholder for innhol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innhol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246F42F-9152-4F0E-870E-8E9C3545813A}"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704088"/>
            <a:ext cx="8229600" cy="1143000"/>
          </a:xfrm>
        </p:spPr>
        <p:txBody>
          <a:bodyPr tIns="45720" anchor="b"/>
          <a:lstStyle>
            <a:lvl1pPr>
              <a:defRPr/>
            </a:lvl1pPr>
          </a:lstStyle>
          <a:p>
            <a:r>
              <a:rPr kumimoji="0" lang="nb-NO" smtClean="0"/>
              <a:t>Klikk for å redigere tittelstil</a:t>
            </a:r>
            <a:endParaRPr kumimoji="0" lang="en-US"/>
          </a:p>
        </p:txBody>
      </p:sp>
      <p:sp>
        <p:nvSpPr>
          <p:cNvPr id="3" name="Plassholder f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5" name="Plassholder for innhol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6" name="Plassholder for innhol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7" name="Plassholder for dato 6"/>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246F42F-9152-4F0E-870E-8E9C3545813A}"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b-NO" smtClean="0"/>
              <a:t>Klikk for å redigere tittelstil</a:t>
            </a:r>
            <a:endParaRPr kumimoji="0" lang="en-US"/>
          </a:p>
        </p:txBody>
      </p:sp>
      <p:sp>
        <p:nvSpPr>
          <p:cNvPr id="3" name="Plassholder for dato 2"/>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246F42F-9152-4F0E-870E-8E9C3545813A}"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246F42F-9152-4F0E-870E-8E9C3545813A}"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b-NO" smtClean="0"/>
              <a:t>Klikk for å redigere tittelstil</a:t>
            </a:r>
            <a:endParaRPr kumimoji="0" lang="en-US"/>
          </a:p>
        </p:txBody>
      </p:sp>
      <p:sp>
        <p:nvSpPr>
          <p:cNvPr id="3" name="Plassholder f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b-NO" smtClean="0"/>
              <a:t>Klikk for å redigere tekststiler i malen</a:t>
            </a:r>
          </a:p>
        </p:txBody>
      </p:sp>
      <p:sp>
        <p:nvSpPr>
          <p:cNvPr id="4" name="Plassholder for innhol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246F42F-9152-4F0E-870E-8E9C3545813A}"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9" name="Knip og avrund ett hjørne i rektangel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ttvinklet trekan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b-NO" smtClean="0"/>
              <a:t>Klikk for å redigere tittelstil</a:t>
            </a:r>
            <a:endParaRPr kumimoji="0" lang="en-US"/>
          </a:p>
        </p:txBody>
      </p:sp>
      <p:sp>
        <p:nvSpPr>
          <p:cNvPr id="4" name="Plassholder f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b-NO" smtClean="0"/>
              <a:t>Klikk for å redigere tekststiler i malen</a:t>
            </a:r>
          </a:p>
        </p:txBody>
      </p:sp>
      <p:sp>
        <p:nvSpPr>
          <p:cNvPr id="5" name="Plassholder for dato 4"/>
          <p:cNvSpPr>
            <a:spLocks noGrp="1"/>
          </p:cNvSpPr>
          <p:nvPr>
            <p:ph type="dt" sz="half" idx="10"/>
          </p:nvPr>
        </p:nvSpPr>
        <p:spPr/>
        <p:txBody>
          <a:bodyPr/>
          <a:lstStyle/>
          <a:p>
            <a:fld id="{552DF9DD-A36E-44CF-B1F8-4EDB55566C84}" type="datetimeFigureOut">
              <a:rPr lang="nb-NO" smtClean="0"/>
              <a:pPr/>
              <a:t>24.01.2021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a:xfrm>
            <a:off x="8077200" y="6356350"/>
            <a:ext cx="609600" cy="365125"/>
          </a:xfrm>
        </p:spPr>
        <p:txBody>
          <a:bodyPr/>
          <a:lstStyle/>
          <a:p>
            <a:fld id="{7246F42F-9152-4F0E-870E-8E9C3545813A}" type="slidenum">
              <a:rPr lang="nb-NO" smtClean="0"/>
              <a:pPr/>
              <a:t>‹#›</a:t>
            </a:fld>
            <a:endParaRPr lang="nb-NO"/>
          </a:p>
        </p:txBody>
      </p:sp>
      <p:sp>
        <p:nvSpPr>
          <p:cNvPr id="3" name="Plassholder for bild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b-NO" smtClean="0"/>
              <a:t>Klikk ikonet for å legge til et bilde</a:t>
            </a:r>
            <a:endParaRPr kumimoji="0" lang="en-US" dirty="0"/>
          </a:p>
        </p:txBody>
      </p:sp>
      <p:sp>
        <p:nvSpPr>
          <p:cNvPr id="10" name="Frihånds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ihånds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ihånds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ihånds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ssholder for tit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b-NO" smtClean="0"/>
              <a:t>Klikk for å redigere tittelstil</a:t>
            </a:r>
            <a:endParaRPr kumimoji="0" lang="en-US"/>
          </a:p>
        </p:txBody>
      </p:sp>
      <p:sp>
        <p:nvSpPr>
          <p:cNvPr id="30" name="Plassholder f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0" name="Plassholder for dato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52DF9DD-A36E-44CF-B1F8-4EDB55566C84}" type="datetimeFigureOut">
              <a:rPr lang="nb-NO" smtClean="0"/>
              <a:pPr/>
              <a:t>24.01.2021</a:t>
            </a:fld>
            <a:endParaRPr lang="nb-NO"/>
          </a:p>
        </p:txBody>
      </p:sp>
      <p:sp>
        <p:nvSpPr>
          <p:cNvPr id="22" name="Plassholder for bunn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b-NO"/>
          </a:p>
        </p:txBody>
      </p:sp>
      <p:sp>
        <p:nvSpPr>
          <p:cNvPr id="18" name="Plassholder for lysbilde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46F42F-9152-4F0E-870E-8E9C3545813A}" type="slidenum">
              <a:rPr lang="nb-NO" smtClean="0"/>
              <a:pPr/>
              <a:t>‹#›</a:t>
            </a:fld>
            <a:endParaRPr lang="nb-NO"/>
          </a:p>
        </p:txBody>
      </p:sp>
      <p:grpSp>
        <p:nvGrpSpPr>
          <p:cNvPr id="2" name="Gruppe 1"/>
          <p:cNvGrpSpPr/>
          <p:nvPr/>
        </p:nvGrpSpPr>
        <p:grpSpPr>
          <a:xfrm>
            <a:off x="-19017" y="202408"/>
            <a:ext cx="9180548" cy="649224"/>
            <a:chOff x="-19045" y="216550"/>
            <a:chExt cx="9180548" cy="649224"/>
          </a:xfrm>
        </p:grpSpPr>
        <p:sp>
          <p:nvSpPr>
            <p:cNvPr id="12" name="Frihånds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ihånds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539552" y="1340768"/>
            <a:ext cx="7851648" cy="4277072"/>
          </a:xfrm>
        </p:spPr>
        <p:txBody>
          <a:bodyPr>
            <a:normAutofit fontScale="90000"/>
          </a:bodyPr>
          <a:lstStyle/>
          <a:p>
            <a:pPr algn="ctr"/>
            <a:r>
              <a:rPr lang="nb-NO" sz="4400" dirty="0" smtClean="0"/>
              <a:t>2t. Undervisningsopplegg om </a:t>
            </a:r>
            <a:r>
              <a:rPr lang="nb-NO" sz="10700" dirty="0" smtClean="0">
                <a:latin typeface="AR BONNIE" pitchFamily="2" charset="0"/>
              </a:rPr>
              <a:t>GITAR</a:t>
            </a:r>
            <a:r>
              <a:rPr lang="nb-NO" sz="8000" dirty="0" smtClean="0">
                <a:latin typeface="AR BONNIE" pitchFamily="2" charset="0"/>
              </a:rPr>
              <a:t/>
            </a:r>
            <a:br>
              <a:rPr lang="nb-NO" sz="8000" dirty="0" smtClean="0">
                <a:latin typeface="AR BONNIE" pitchFamily="2" charset="0"/>
              </a:rPr>
            </a:br>
            <a:r>
              <a:rPr lang="nb-NO" sz="8900" dirty="0" smtClean="0">
                <a:latin typeface="Bahnschrift Light SemiCondensed" pitchFamily="34" charset="0"/>
              </a:rPr>
              <a:t>for barneskolen</a:t>
            </a:r>
            <a:br>
              <a:rPr lang="nb-NO" sz="8900" dirty="0" smtClean="0">
                <a:latin typeface="Bahnschrift Light SemiCondensed" pitchFamily="34" charset="0"/>
              </a:rPr>
            </a:br>
            <a:r>
              <a:rPr lang="nb-NO" sz="4900" b="0" dirty="0" smtClean="0">
                <a:latin typeface="Arial Narrow" pitchFamily="34" charset="0"/>
              </a:rPr>
              <a:t>laget av </a:t>
            </a:r>
            <a:r>
              <a:rPr lang="nb-NO" sz="6700" dirty="0" smtClean="0">
                <a:latin typeface="French Script MT" pitchFamily="66" charset="0"/>
              </a:rPr>
              <a:t>Siv-Merethe Myhr</a:t>
            </a:r>
            <a:endParaRPr lang="nb-NO" sz="3600" dirty="0">
              <a:latin typeface="French Script MT"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Kom i gang med gitar - gitarkurs | onlinegitar.no"/>
          <p:cNvPicPr>
            <a:picLocks noChangeAspect="1" noChangeArrowheads="1"/>
          </p:cNvPicPr>
          <p:nvPr/>
        </p:nvPicPr>
        <p:blipFill>
          <a:blip r:embed="rId3" cstate="print"/>
          <a:srcRect t="11801" b="15969"/>
          <a:stretch>
            <a:fillRect/>
          </a:stretch>
        </p:blipFill>
        <p:spPr bwMode="auto">
          <a:xfrm>
            <a:off x="683568" y="1052736"/>
            <a:ext cx="7416824" cy="54198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1025525" y="1603375"/>
            <a:ext cx="7092950"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Ylvis og Calle gjenforenes"/>
          <p:cNvPicPr>
            <a:picLocks noChangeAspect="1" noChangeArrowheads="1"/>
          </p:cNvPicPr>
          <p:nvPr/>
        </p:nvPicPr>
        <p:blipFill>
          <a:blip r:embed="rId3" cstate="print"/>
          <a:srcRect/>
          <a:stretch>
            <a:fillRect/>
          </a:stretch>
        </p:blipFill>
        <p:spPr bwMode="auto">
          <a:xfrm>
            <a:off x="1259632" y="1124744"/>
            <a:ext cx="6945342" cy="46316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eresultat for guitar funny"/>
          <p:cNvPicPr>
            <a:picLocks noChangeAspect="1" noChangeArrowheads="1"/>
          </p:cNvPicPr>
          <p:nvPr/>
        </p:nvPicPr>
        <p:blipFill>
          <a:blip r:embed="rId3" cstate="print"/>
          <a:srcRect/>
          <a:stretch>
            <a:fillRect/>
          </a:stretch>
        </p:blipFill>
        <p:spPr bwMode="auto">
          <a:xfrm>
            <a:off x="2123728" y="1484784"/>
            <a:ext cx="5125689" cy="40324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ow to Choose a Guitar Playing Style - List of Most Popular Guitar Play  Styles"/>
          <p:cNvPicPr>
            <a:picLocks noChangeAspect="1" noChangeArrowheads="1"/>
          </p:cNvPicPr>
          <p:nvPr/>
        </p:nvPicPr>
        <p:blipFill>
          <a:blip r:embed="rId3" cstate="print"/>
          <a:srcRect/>
          <a:stretch>
            <a:fillRect/>
          </a:stretch>
        </p:blipFill>
        <p:spPr bwMode="auto">
          <a:xfrm>
            <a:off x="1259632" y="1412776"/>
            <a:ext cx="6875864" cy="4583909"/>
          </a:xfrm>
          <a:prstGeom prst="rect">
            <a:avLst/>
          </a:prstGeom>
          <a:ln>
            <a:noFill/>
          </a:ln>
          <a:effectLst>
            <a:outerShdw blurRad="292100" dist="139700" dir="2700000" algn="tl" rotWithShape="0">
              <a:srgbClr val="333333">
                <a:alpha val="65000"/>
              </a:srgbClr>
            </a:outerShdw>
          </a:effectLst>
        </p:spPr>
      </p:pic>
      <p:pic>
        <p:nvPicPr>
          <p:cNvPr id="6" name="Picture 2" descr="Question mark Stock Illustrations. 52,293 Question mark clip art images and  royalty free illustrations available to search from thousands of EPS vector  clipart and stock art producers."/>
          <p:cNvPicPr>
            <a:picLocks noChangeAspect="1" noChangeArrowheads="1"/>
          </p:cNvPicPr>
          <p:nvPr/>
        </p:nvPicPr>
        <p:blipFill>
          <a:blip r:embed="rId4" cstate="print"/>
          <a:srcRect b="10832"/>
          <a:stretch>
            <a:fillRect/>
          </a:stretch>
        </p:blipFill>
        <p:spPr bwMode="auto">
          <a:xfrm>
            <a:off x="5004048" y="908720"/>
            <a:ext cx="2865106" cy="20757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13.4CM*8.3CM Interesting Guitar Music And Bird Symbol Black/Silver Vintl  Car Sticker S9 0775|car sticker|stickers stickerssymbol sticker - AliExpress"/>
          <p:cNvPicPr>
            <a:picLocks noChangeAspect="1" noChangeArrowheads="1"/>
          </p:cNvPicPr>
          <p:nvPr/>
        </p:nvPicPr>
        <p:blipFill>
          <a:blip r:embed="rId3" cstate="print"/>
          <a:srcRect/>
          <a:stretch>
            <a:fillRect/>
          </a:stretch>
        </p:blipFill>
        <p:spPr bwMode="auto">
          <a:xfrm>
            <a:off x="3203848" y="2348880"/>
            <a:ext cx="2520280" cy="25202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ppy Birthday&quot; in 10 Styles (BACH to BLACK METAL) - YouTube"/>
          <p:cNvPicPr>
            <a:picLocks noChangeAspect="1" noChangeArrowheads="1"/>
          </p:cNvPicPr>
          <p:nvPr/>
        </p:nvPicPr>
        <p:blipFill>
          <a:blip r:embed="rId3" cstate="print"/>
          <a:srcRect/>
          <a:stretch>
            <a:fillRect/>
          </a:stretch>
        </p:blipFill>
        <p:spPr bwMode="auto">
          <a:xfrm>
            <a:off x="395536" y="1340768"/>
            <a:ext cx="8208912" cy="46175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descr="Customer Feedback Question Examples To Use In Your Business -Broadly"/>
          <p:cNvPicPr>
            <a:picLocks noChangeAspect="1" noChangeArrowheads="1"/>
          </p:cNvPicPr>
          <p:nvPr/>
        </p:nvPicPr>
        <p:blipFill>
          <a:blip r:embed="rId3" cstate="print"/>
          <a:srcRect/>
          <a:stretch>
            <a:fillRect/>
          </a:stretch>
        </p:blipFill>
        <p:spPr bwMode="auto">
          <a:xfrm>
            <a:off x="467544" y="1556792"/>
            <a:ext cx="8208912" cy="410445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unny Raccoon With Acoustic Guitar Showing A Rock Gesture Isolated On White  Background Stock Photo - Download Image Now - iStock"/>
          <p:cNvPicPr>
            <a:picLocks noChangeAspect="1" noChangeArrowheads="1"/>
          </p:cNvPicPr>
          <p:nvPr/>
        </p:nvPicPr>
        <p:blipFill>
          <a:blip r:embed="rId3" cstate="print"/>
          <a:srcRect/>
          <a:stretch>
            <a:fillRect/>
          </a:stretch>
        </p:blipFill>
        <p:spPr bwMode="auto">
          <a:xfrm>
            <a:off x="1187624" y="1268760"/>
            <a:ext cx="6768752" cy="44771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srcRect/>
          <a:stretch>
            <a:fillRect/>
          </a:stretch>
        </p:blipFill>
        <p:spPr bwMode="auto">
          <a:xfrm>
            <a:off x="1619672" y="1124744"/>
            <a:ext cx="5407744" cy="53854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Những nỗi lo của khách hàng khi lắp đặt thang máy"/>
          <p:cNvPicPr>
            <a:picLocks noChangeAspect="1" noChangeArrowheads="1"/>
          </p:cNvPicPr>
          <p:nvPr/>
        </p:nvPicPr>
        <p:blipFill>
          <a:blip r:embed="rId3" cstate="print"/>
          <a:srcRect/>
          <a:stretch>
            <a:fillRect/>
          </a:stretch>
        </p:blipFill>
        <p:spPr bwMode="auto">
          <a:xfrm>
            <a:off x="6588224" y="2456892"/>
            <a:ext cx="1929814" cy="2412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3186" name="Picture 2" descr="Se kildebildet"/>
          <p:cNvPicPr>
            <a:picLocks noChangeAspect="1" noChangeArrowheads="1"/>
          </p:cNvPicPr>
          <p:nvPr/>
        </p:nvPicPr>
        <p:blipFill>
          <a:blip r:embed="rId4" cstate="print"/>
          <a:srcRect/>
          <a:stretch>
            <a:fillRect/>
          </a:stretch>
        </p:blipFill>
        <p:spPr bwMode="auto">
          <a:xfrm>
            <a:off x="467544" y="2060848"/>
            <a:ext cx="5776586" cy="302433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Gitarnoter for nybegynnere – Terje Børstad"/>
          <p:cNvPicPr>
            <a:picLocks noChangeAspect="1" noChangeArrowheads="1"/>
          </p:cNvPicPr>
          <p:nvPr/>
        </p:nvPicPr>
        <p:blipFill>
          <a:blip r:embed="rId3" cstate="print"/>
          <a:srcRect/>
          <a:stretch>
            <a:fillRect/>
          </a:stretch>
        </p:blipFill>
        <p:spPr bwMode="auto">
          <a:xfrm>
            <a:off x="827584" y="1052736"/>
            <a:ext cx="7268432" cy="25202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Gitargrep for nybegynnere – Terje Børstad"/>
          <p:cNvPicPr>
            <a:picLocks noChangeAspect="1" noChangeArrowheads="1"/>
          </p:cNvPicPr>
          <p:nvPr/>
        </p:nvPicPr>
        <p:blipFill>
          <a:blip r:embed="rId3" cstate="print"/>
          <a:srcRect/>
          <a:stretch>
            <a:fillRect/>
          </a:stretch>
        </p:blipFill>
        <p:spPr bwMode="auto">
          <a:xfrm>
            <a:off x="2123728" y="908720"/>
            <a:ext cx="3619639" cy="543860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Rapunzel at the guitar ! on We Heart It"/>
          <p:cNvPicPr>
            <a:picLocks noChangeAspect="1" noChangeArrowheads="1" noCrop="1"/>
          </p:cNvPicPr>
          <p:nvPr/>
        </p:nvPicPr>
        <p:blipFill>
          <a:blip r:embed="rId3" cstate="print"/>
          <a:srcRect/>
          <a:stretch>
            <a:fillRect/>
          </a:stretch>
        </p:blipFill>
        <p:spPr bwMode="auto">
          <a:xfrm>
            <a:off x="1043608" y="1772816"/>
            <a:ext cx="7300350"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04048" y="2636912"/>
            <a:ext cx="2448272" cy="1143000"/>
          </a:xfrm>
        </p:spPr>
        <p:txBody>
          <a:bodyPr/>
          <a:lstStyle/>
          <a:p>
            <a:r>
              <a:rPr lang="nb-NO" dirty="0" err="1" smtClean="0"/>
              <a:t>Vihuela</a:t>
            </a:r>
            <a:endParaRPr lang="nb-NO" dirty="0"/>
          </a:p>
        </p:txBody>
      </p:sp>
      <p:pic>
        <p:nvPicPr>
          <p:cNvPr id="125954" name="Picture 2" descr="Viola da Mano | Luteshop"/>
          <p:cNvPicPr>
            <a:picLocks noChangeAspect="1" noChangeArrowheads="1"/>
          </p:cNvPicPr>
          <p:nvPr/>
        </p:nvPicPr>
        <p:blipFill>
          <a:blip r:embed="rId3" cstate="print"/>
          <a:srcRect/>
          <a:stretch>
            <a:fillRect/>
          </a:stretch>
        </p:blipFill>
        <p:spPr bwMode="auto">
          <a:xfrm>
            <a:off x="755576" y="1196752"/>
            <a:ext cx="3618072" cy="48965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Jeg er bare et dumt sidekick på siden, det er min oppgave"/>
          <p:cNvPicPr>
            <a:picLocks noChangeAspect="1" noChangeArrowheads="1"/>
          </p:cNvPicPr>
          <p:nvPr/>
        </p:nvPicPr>
        <p:blipFill>
          <a:blip r:embed="rId3" cstate="print"/>
          <a:srcRect/>
          <a:stretch>
            <a:fillRect/>
          </a:stretch>
        </p:blipFill>
        <p:spPr bwMode="auto">
          <a:xfrm>
            <a:off x="395536" y="1412776"/>
            <a:ext cx="8320000" cy="468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icnic Style Engagement Inspiration Shoot by Kunio Photography | Romantic  picnics, Picnic style, Picnic"/>
          <p:cNvPicPr>
            <a:picLocks noChangeAspect="1" noChangeArrowheads="1"/>
          </p:cNvPicPr>
          <p:nvPr/>
        </p:nvPicPr>
        <p:blipFill>
          <a:blip r:embed="rId3" cstate="print"/>
          <a:srcRect/>
          <a:stretch>
            <a:fillRect/>
          </a:stretch>
        </p:blipFill>
        <p:spPr bwMode="auto">
          <a:xfrm>
            <a:off x="1161918" y="1340768"/>
            <a:ext cx="3194057" cy="4967228"/>
          </a:xfrm>
          <a:prstGeom prst="rect">
            <a:avLst/>
          </a:prstGeom>
          <a:ln>
            <a:noFill/>
          </a:ln>
          <a:effectLst>
            <a:outerShdw blurRad="292100" dist="139700" dir="2700000" algn="tl" rotWithShape="0">
              <a:srgbClr val="333333">
                <a:alpha val="65000"/>
              </a:srgbClr>
            </a:outerShdw>
          </a:effectLst>
        </p:spPr>
      </p:pic>
      <p:sp>
        <p:nvSpPr>
          <p:cNvPr id="6" name="Tittel 5"/>
          <p:cNvSpPr>
            <a:spLocks noGrp="1"/>
          </p:cNvSpPr>
          <p:nvPr>
            <p:ph type="title"/>
          </p:nvPr>
        </p:nvSpPr>
        <p:spPr>
          <a:xfrm>
            <a:off x="4716016" y="1628800"/>
            <a:ext cx="3830960" cy="3589008"/>
          </a:xfrm>
        </p:spPr>
        <p:txBody>
          <a:bodyPr>
            <a:normAutofit/>
          </a:bodyPr>
          <a:lstStyle/>
          <a:p>
            <a:r>
              <a:rPr lang="nb-NO" dirty="0" smtClean="0"/>
              <a:t>Det er alltid lov å drømme</a:t>
            </a:r>
            <a:br>
              <a:rPr lang="nb-NO" dirty="0" smtClean="0"/>
            </a:br>
            <a:r>
              <a:rPr lang="nb-NO" dirty="0" smtClean="0"/>
              <a:t>seg bort litt</a:t>
            </a:r>
            <a:endParaRPr lang="nb-N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rkshop rødrev 2011"/>
          <p:cNvPicPr>
            <a:picLocks noChangeAspect="1" noChangeArrowheads="1"/>
          </p:cNvPicPr>
          <p:nvPr/>
        </p:nvPicPr>
        <p:blipFill>
          <a:blip r:embed="rId3" cstate="print"/>
          <a:srcRect/>
          <a:stretch>
            <a:fillRect/>
          </a:stretch>
        </p:blipFill>
        <p:spPr bwMode="auto">
          <a:xfrm>
            <a:off x="683568" y="1628800"/>
            <a:ext cx="7620000" cy="39719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Funny Fox Photograph by Roeselien Raimond"/>
          <p:cNvPicPr>
            <a:picLocks noChangeAspect="1" noChangeArrowheads="1"/>
          </p:cNvPicPr>
          <p:nvPr/>
        </p:nvPicPr>
        <p:blipFill>
          <a:blip r:embed="rId2" cstate="print"/>
          <a:srcRect b="6250"/>
          <a:stretch>
            <a:fillRect/>
          </a:stretch>
        </p:blipFill>
        <p:spPr bwMode="auto">
          <a:xfrm>
            <a:off x="755576" y="1700808"/>
            <a:ext cx="7488832" cy="4680520"/>
          </a:xfrm>
          <a:prstGeom prst="rect">
            <a:avLst/>
          </a:prstGeom>
          <a:noFill/>
        </p:spPr>
      </p:pic>
      <p:pic>
        <p:nvPicPr>
          <p:cNvPr id="77826" name="Picture 2"/>
          <p:cNvPicPr>
            <a:picLocks noChangeAspect="1" noChangeArrowheads="1"/>
          </p:cNvPicPr>
          <p:nvPr/>
        </p:nvPicPr>
        <p:blipFill>
          <a:blip r:embed="rId3" cstate="print"/>
          <a:srcRect/>
          <a:stretch>
            <a:fillRect/>
          </a:stretch>
        </p:blipFill>
        <p:spPr bwMode="auto">
          <a:xfrm>
            <a:off x="467544" y="1196752"/>
            <a:ext cx="8280000" cy="201774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Funny Fox | Roeselien Raimond Nature Photography"/>
          <p:cNvPicPr>
            <a:picLocks noChangeAspect="1" noChangeArrowheads="1"/>
          </p:cNvPicPr>
          <p:nvPr/>
        </p:nvPicPr>
        <p:blipFill>
          <a:blip r:embed="rId2" cstate="print"/>
          <a:srcRect b="16883"/>
          <a:stretch>
            <a:fillRect/>
          </a:stretch>
        </p:blipFill>
        <p:spPr bwMode="auto">
          <a:xfrm>
            <a:off x="827584" y="2420888"/>
            <a:ext cx="7560841" cy="4189558"/>
          </a:xfrm>
          <a:prstGeom prst="rect">
            <a:avLst/>
          </a:prstGeom>
          <a:noFill/>
        </p:spPr>
      </p:pic>
      <p:pic>
        <p:nvPicPr>
          <p:cNvPr id="78850" name="Picture 2"/>
          <p:cNvPicPr>
            <a:picLocks noChangeAspect="1" noChangeArrowheads="1"/>
          </p:cNvPicPr>
          <p:nvPr/>
        </p:nvPicPr>
        <p:blipFill>
          <a:blip r:embed="rId3" cstate="print"/>
          <a:srcRect r="52169"/>
          <a:stretch>
            <a:fillRect/>
          </a:stretch>
        </p:blipFill>
        <p:spPr bwMode="auto">
          <a:xfrm>
            <a:off x="467544" y="1179814"/>
            <a:ext cx="3960440" cy="217717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r="50429"/>
          <a:stretch>
            <a:fillRect/>
          </a:stretch>
        </p:blipFill>
        <p:spPr bwMode="auto">
          <a:xfrm>
            <a:off x="4427984" y="997319"/>
            <a:ext cx="4104456" cy="235967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Not your typical fox in the hen house story | WATTAgNet"/>
          <p:cNvPicPr>
            <a:picLocks noChangeAspect="1" noChangeArrowheads="1"/>
          </p:cNvPicPr>
          <p:nvPr/>
        </p:nvPicPr>
        <p:blipFill>
          <a:blip r:embed="rId2" cstate="print"/>
          <a:srcRect/>
          <a:stretch>
            <a:fillRect/>
          </a:stretch>
        </p:blipFill>
        <p:spPr bwMode="auto">
          <a:xfrm>
            <a:off x="395536" y="1124744"/>
            <a:ext cx="5400600" cy="3510390"/>
          </a:xfrm>
          <a:prstGeom prst="rect">
            <a:avLst/>
          </a:prstGeom>
          <a:ln>
            <a:noFill/>
          </a:ln>
          <a:effectLst>
            <a:outerShdw blurRad="292100" dist="139700" dir="2700000" algn="tl" rotWithShape="0">
              <a:srgbClr val="333333">
                <a:alpha val="65000"/>
              </a:srgbClr>
            </a:outerShdw>
          </a:effectLst>
        </p:spPr>
      </p:pic>
      <p:pic>
        <p:nvPicPr>
          <p:cNvPr id="79874" name="Picture 2"/>
          <p:cNvPicPr>
            <a:picLocks noChangeAspect="1" noChangeArrowheads="1"/>
          </p:cNvPicPr>
          <p:nvPr/>
        </p:nvPicPr>
        <p:blipFill>
          <a:blip r:embed="rId3" cstate="print"/>
          <a:srcRect l="52180"/>
          <a:stretch>
            <a:fillRect/>
          </a:stretch>
        </p:blipFill>
        <p:spPr bwMode="auto">
          <a:xfrm>
            <a:off x="4211960" y="3789040"/>
            <a:ext cx="4563665" cy="271971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Kjøp Trekløveret"/>
          <p:cNvPicPr>
            <a:picLocks noChangeAspect="1" noChangeArrowheads="1"/>
          </p:cNvPicPr>
          <p:nvPr/>
        </p:nvPicPr>
        <p:blipFill>
          <a:blip r:embed="rId3" cstate="print"/>
          <a:srcRect/>
          <a:stretch>
            <a:fillRect/>
          </a:stretch>
        </p:blipFill>
        <p:spPr bwMode="auto">
          <a:xfrm>
            <a:off x="2411760" y="1052736"/>
            <a:ext cx="4767064" cy="52112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r="55647"/>
          <a:stretch>
            <a:fillRect/>
          </a:stretch>
        </p:blipFill>
        <p:spPr bwMode="auto">
          <a:xfrm>
            <a:off x="4572000" y="1124744"/>
            <a:ext cx="3672408" cy="2430826"/>
          </a:xfrm>
          <a:prstGeom prst="rect">
            <a:avLst/>
          </a:prstGeom>
          <a:noFill/>
          <a:ln w="9525">
            <a:noFill/>
            <a:miter lim="800000"/>
            <a:headEnd/>
            <a:tailEnd/>
          </a:ln>
        </p:spPr>
      </p:pic>
      <p:pic>
        <p:nvPicPr>
          <p:cNvPr id="80900" name="Picture 4" descr="Trademark Art 'Fox and Chicken' Graphic Art Print on Wrapped Canvas |  Wayfair"/>
          <p:cNvPicPr>
            <a:picLocks noChangeAspect="1" noChangeArrowheads="1"/>
          </p:cNvPicPr>
          <p:nvPr/>
        </p:nvPicPr>
        <p:blipFill>
          <a:blip r:embed="rId3" cstate="print"/>
          <a:srcRect l="18900" t="8341" r="19361" b="8500"/>
          <a:stretch>
            <a:fillRect/>
          </a:stretch>
        </p:blipFill>
        <p:spPr bwMode="auto">
          <a:xfrm>
            <a:off x="395536" y="1124744"/>
            <a:ext cx="3528392" cy="475252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l="52180"/>
          <a:stretch>
            <a:fillRect/>
          </a:stretch>
        </p:blipFill>
        <p:spPr bwMode="auto">
          <a:xfrm>
            <a:off x="323528" y="3717032"/>
            <a:ext cx="3959520" cy="2251954"/>
          </a:xfrm>
          <a:prstGeom prst="rect">
            <a:avLst/>
          </a:prstGeom>
          <a:noFill/>
          <a:ln w="9525">
            <a:noFill/>
            <a:miter lim="800000"/>
            <a:headEnd/>
            <a:tailEnd/>
          </a:ln>
        </p:spPr>
      </p:pic>
      <p:pic>
        <p:nvPicPr>
          <p:cNvPr id="81924" name="Picture 4" descr="Autumn fox by ChristinaMandy on deviantART | Fox art, Art, Animal drawings"/>
          <p:cNvPicPr>
            <a:picLocks noChangeAspect="1" noChangeArrowheads="1"/>
          </p:cNvPicPr>
          <p:nvPr/>
        </p:nvPicPr>
        <p:blipFill>
          <a:blip r:embed="rId3" cstate="print"/>
          <a:srcRect/>
          <a:stretch>
            <a:fillRect/>
          </a:stretch>
        </p:blipFill>
        <p:spPr bwMode="auto">
          <a:xfrm>
            <a:off x="5004048" y="1052736"/>
            <a:ext cx="3547280" cy="5048961"/>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2" cstate="print"/>
          <a:srcRect r="54009"/>
          <a:stretch>
            <a:fillRect/>
          </a:stretch>
        </p:blipFill>
        <p:spPr bwMode="auto">
          <a:xfrm>
            <a:off x="539552" y="1124744"/>
            <a:ext cx="3808040" cy="225195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Watercolor Fox Funny Fox Print Kids Room Print Girls Room | Etsy"/>
          <p:cNvPicPr>
            <a:picLocks noChangeAspect="1" noChangeArrowheads="1"/>
          </p:cNvPicPr>
          <p:nvPr/>
        </p:nvPicPr>
        <p:blipFill>
          <a:blip r:embed="rId2" cstate="print"/>
          <a:srcRect/>
          <a:stretch>
            <a:fillRect/>
          </a:stretch>
        </p:blipFill>
        <p:spPr bwMode="auto">
          <a:xfrm>
            <a:off x="323528" y="1124744"/>
            <a:ext cx="4770530" cy="3816424"/>
          </a:xfrm>
          <a:prstGeom prst="rect">
            <a:avLst/>
          </a:prstGeom>
          <a:ln>
            <a:noFill/>
          </a:ln>
          <a:effectLst>
            <a:outerShdw blurRad="292100" dist="139700" dir="2700000" algn="tl" rotWithShape="0">
              <a:srgbClr val="333333">
                <a:alpha val="65000"/>
              </a:srgbClr>
            </a:outerShdw>
          </a:effectLst>
        </p:spPr>
      </p:pic>
      <p:pic>
        <p:nvPicPr>
          <p:cNvPr id="82946" name="Picture 2"/>
          <p:cNvPicPr>
            <a:picLocks noChangeAspect="1" noChangeArrowheads="1"/>
          </p:cNvPicPr>
          <p:nvPr/>
        </p:nvPicPr>
        <p:blipFill>
          <a:blip r:embed="rId3" cstate="print"/>
          <a:srcRect/>
          <a:stretch>
            <a:fillRect/>
          </a:stretch>
        </p:blipFill>
        <p:spPr bwMode="auto">
          <a:xfrm>
            <a:off x="3851920" y="3789040"/>
            <a:ext cx="4248472" cy="27895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Amazon.com: Floral Acoustic Guitar Music Transfer tattoos tattooing  temporary tattoos Cute Face tattoos one sheet of A4 paper: Toys &amp; Games"/>
          <p:cNvPicPr>
            <a:picLocks noChangeAspect="1" noChangeArrowheads="1"/>
          </p:cNvPicPr>
          <p:nvPr/>
        </p:nvPicPr>
        <p:blipFill>
          <a:blip r:embed="rId3" cstate="print"/>
          <a:srcRect/>
          <a:stretch>
            <a:fillRect/>
          </a:stretch>
        </p:blipFill>
        <p:spPr bwMode="auto">
          <a:xfrm>
            <a:off x="1907704" y="980728"/>
            <a:ext cx="5094134" cy="532859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nimated Gif Acoustic Guitar Clipart , Png Download - Acoustic Guitar ,  Free Transparent Clipart - ClipartKey"/>
          <p:cNvPicPr>
            <a:picLocks noChangeAspect="1" noChangeArrowheads="1"/>
          </p:cNvPicPr>
          <p:nvPr/>
        </p:nvPicPr>
        <p:blipFill>
          <a:blip r:embed="rId3" cstate="print"/>
          <a:srcRect l="15741" r="11624"/>
          <a:stretch>
            <a:fillRect/>
          </a:stretch>
        </p:blipFill>
        <p:spPr bwMode="auto">
          <a:xfrm>
            <a:off x="6156176" y="2492896"/>
            <a:ext cx="1944216" cy="3744416"/>
          </a:xfrm>
          <a:prstGeom prst="rect">
            <a:avLst/>
          </a:prstGeom>
          <a:ln>
            <a:noFill/>
          </a:ln>
          <a:effectLst>
            <a:outerShdw blurRad="292100" dist="139700" dir="2700000" algn="tl" rotWithShape="0">
              <a:srgbClr val="333333">
                <a:alpha val="65000"/>
              </a:srgbClr>
            </a:outerShdw>
          </a:effectLst>
        </p:spPr>
      </p:pic>
      <p:sp>
        <p:nvSpPr>
          <p:cNvPr id="2" name="Tittel 1"/>
          <p:cNvSpPr>
            <a:spLocks noGrp="1"/>
          </p:cNvSpPr>
          <p:nvPr>
            <p:ph type="title"/>
          </p:nvPr>
        </p:nvSpPr>
        <p:spPr/>
        <p:txBody>
          <a:bodyPr/>
          <a:lstStyle/>
          <a:p>
            <a:pPr algn="ctr"/>
            <a:r>
              <a:rPr lang="nb-NO" dirty="0" smtClean="0">
                <a:latin typeface="AR CHRISTY" pitchFamily="2" charset="0"/>
              </a:rPr>
              <a:t>Viktige ord vi har hørt i dag:</a:t>
            </a:r>
            <a:endParaRPr lang="nb-NO" dirty="0">
              <a:latin typeface="AR CHRISTY" pitchFamily="2" charset="0"/>
            </a:endParaRPr>
          </a:p>
        </p:txBody>
      </p:sp>
      <p:sp>
        <p:nvSpPr>
          <p:cNvPr id="6" name="Plassholder for innhold 2"/>
          <p:cNvSpPr txBox="1">
            <a:spLocks/>
          </p:cNvSpPr>
          <p:nvPr/>
        </p:nvSpPr>
        <p:spPr>
          <a:xfrm>
            <a:off x="609600" y="2087880"/>
            <a:ext cx="4250432" cy="400541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nb-NO" sz="3600" b="0" i="0" u="none" strike="noStrike" kern="1200" cap="none" spc="0" normalizeH="0" baseline="0" noProof="0" dirty="0" smtClean="0">
                <a:ln>
                  <a:noFill/>
                </a:ln>
                <a:solidFill>
                  <a:schemeClr val="tx1"/>
                </a:solidFill>
                <a:effectLst/>
                <a:uLnTx/>
                <a:uFillTx/>
                <a:latin typeface="+mn-lt"/>
                <a:ea typeface="+mn-ea"/>
                <a:cs typeface="+mn-cs"/>
              </a:rPr>
              <a:t>Strengeinstrument</a:t>
            </a:r>
          </a:p>
          <a:p>
            <a:pPr marL="274320" indent="-274320">
              <a:spcBef>
                <a:spcPct val="20000"/>
              </a:spcBef>
              <a:buClr>
                <a:schemeClr val="accent3"/>
              </a:buClr>
              <a:buSzPct val="95000"/>
              <a:buFont typeface="Wingdings 2"/>
              <a:buChar char=""/>
            </a:pPr>
            <a:r>
              <a:rPr lang="nb-NO" sz="3600" dirty="0" smtClean="0"/>
              <a:t>Akustisk gitar</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nb-NO" sz="3600" dirty="0" smtClean="0"/>
              <a:t>6 strenger</a:t>
            </a:r>
            <a:endParaRPr kumimoji="0" lang="nb-NO"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nb-NO" sz="3600" b="0" i="0" u="none" strike="noStrike" kern="1200" cap="none" spc="0" normalizeH="0" baseline="0" noProof="0" dirty="0" smtClean="0">
                <a:ln>
                  <a:noFill/>
                </a:ln>
                <a:solidFill>
                  <a:schemeClr val="tx1"/>
                </a:solidFill>
                <a:effectLst/>
                <a:uLnTx/>
                <a:uFillTx/>
                <a:latin typeface="+mn-lt"/>
                <a:ea typeface="+mn-ea"/>
                <a:cs typeface="+mn-cs"/>
              </a:rPr>
              <a:t>Kropp, hals, hode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nb-NO" sz="3600" dirty="0" smtClean="0"/>
              <a:t>Spania</a:t>
            </a:r>
            <a:endParaRPr kumimoji="0" lang="nb-NO" sz="3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I triestini 40 Fingers in tour nei teatri | Il Friuli"/>
          <p:cNvPicPr>
            <a:picLocks noChangeAspect="1" noChangeArrowheads="1"/>
          </p:cNvPicPr>
          <p:nvPr/>
        </p:nvPicPr>
        <p:blipFill>
          <a:blip r:embed="rId3" cstate="print"/>
          <a:srcRect/>
          <a:stretch>
            <a:fillRect/>
          </a:stretch>
        </p:blipFill>
        <p:spPr bwMode="auto">
          <a:xfrm>
            <a:off x="899592" y="1484784"/>
            <a:ext cx="7189279"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ier\Desktop\download.jpg"/>
          <p:cNvPicPr>
            <a:picLocks noChangeAspect="1" noChangeArrowheads="1"/>
          </p:cNvPicPr>
          <p:nvPr/>
        </p:nvPicPr>
        <p:blipFill>
          <a:blip r:embed="rId3" cstate="print"/>
          <a:srcRect/>
          <a:stretch>
            <a:fillRect/>
          </a:stretch>
        </p:blipFill>
        <p:spPr bwMode="auto">
          <a:xfrm>
            <a:off x="1763688" y="2060848"/>
            <a:ext cx="5478165" cy="306777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3" cstate="print"/>
          <a:srcRect/>
          <a:stretch>
            <a:fillRect/>
          </a:stretch>
        </p:blipFill>
        <p:spPr bwMode="auto">
          <a:xfrm>
            <a:off x="2262188" y="1776413"/>
            <a:ext cx="4619625" cy="33051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Flåklypa (Pinchcliffe) Guitar Medley - YouTube"/>
          <p:cNvPicPr>
            <a:picLocks noChangeAspect="1" noChangeArrowheads="1"/>
          </p:cNvPicPr>
          <p:nvPr/>
        </p:nvPicPr>
        <p:blipFill>
          <a:blip r:embed="rId3" cstate="print"/>
          <a:srcRect t="13335" b="13324"/>
          <a:stretch>
            <a:fillRect/>
          </a:stretch>
        </p:blipFill>
        <p:spPr bwMode="auto">
          <a:xfrm>
            <a:off x="683568" y="2060848"/>
            <a:ext cx="7679999" cy="31683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emium Vector | Guitar set. realistic guitars of different types on white  background. musical instruments"/>
          <p:cNvPicPr>
            <a:picLocks noChangeAspect="1" noChangeArrowheads="1"/>
          </p:cNvPicPr>
          <p:nvPr/>
        </p:nvPicPr>
        <p:blipFill>
          <a:blip r:embed="rId3" cstate="print"/>
          <a:srcRect/>
          <a:stretch>
            <a:fillRect/>
          </a:stretch>
        </p:blipFill>
        <p:spPr bwMode="auto">
          <a:xfrm>
            <a:off x="251520" y="1916832"/>
            <a:ext cx="8505092" cy="28803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HOOL - Oversikt - Classical &amp; Nylon - Gitarer, Basser &amp; Forsterker -  Musikkinstrumenter - Produkter - Yamaha - Norge"/>
          <p:cNvPicPr>
            <a:picLocks noChangeAspect="1" noChangeArrowheads="1"/>
          </p:cNvPicPr>
          <p:nvPr/>
        </p:nvPicPr>
        <p:blipFill>
          <a:blip r:embed="rId3" cstate="print"/>
          <a:srcRect l="26670" r="25325"/>
          <a:stretch>
            <a:fillRect/>
          </a:stretch>
        </p:blipFill>
        <p:spPr bwMode="auto">
          <a:xfrm>
            <a:off x="323528" y="836712"/>
            <a:ext cx="2592288" cy="5400000"/>
          </a:xfrm>
          <a:prstGeom prst="rect">
            <a:avLst/>
          </a:prstGeom>
          <a:noFill/>
        </p:spPr>
      </p:pic>
      <p:pic>
        <p:nvPicPr>
          <p:cNvPr id="6148" name="Picture 4" descr="Santana gitar med stålstrenger LA 100 - Kjøp online. Billig, rask og enkel.  2 uker returrett."/>
          <p:cNvPicPr>
            <a:picLocks noChangeAspect="1" noChangeArrowheads="1"/>
          </p:cNvPicPr>
          <p:nvPr/>
        </p:nvPicPr>
        <p:blipFill>
          <a:blip r:embed="rId4" cstate="print"/>
          <a:srcRect l="23940" r="30701"/>
          <a:stretch>
            <a:fillRect/>
          </a:stretch>
        </p:blipFill>
        <p:spPr bwMode="auto">
          <a:xfrm>
            <a:off x="2699792" y="980728"/>
            <a:ext cx="2449409" cy="5400000"/>
          </a:xfrm>
          <a:prstGeom prst="rect">
            <a:avLst/>
          </a:prstGeom>
          <a:noFill/>
        </p:spPr>
      </p:pic>
      <p:pic>
        <p:nvPicPr>
          <p:cNvPr id="6150" name="Picture 6" descr="Yamaha AES1500 Hollowbody Archtop Guitar Semiacoustic Guitars"/>
          <p:cNvPicPr>
            <a:picLocks noChangeAspect="1" noChangeArrowheads="1"/>
          </p:cNvPicPr>
          <p:nvPr/>
        </p:nvPicPr>
        <p:blipFill>
          <a:blip r:embed="rId5" cstate="print"/>
          <a:srcRect l="26670" r="25325"/>
          <a:stretch>
            <a:fillRect/>
          </a:stretch>
        </p:blipFill>
        <p:spPr bwMode="auto">
          <a:xfrm>
            <a:off x="6228184" y="1052736"/>
            <a:ext cx="2592288" cy="540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ow you call 'em. The measurements you get from different sources vary, so  look at your plan before you order your case. | Gitaar"/>
          <p:cNvPicPr>
            <a:picLocks noChangeAspect="1" noChangeArrowheads="1"/>
          </p:cNvPicPr>
          <p:nvPr/>
        </p:nvPicPr>
        <p:blipFill>
          <a:blip r:embed="rId3" cstate="print"/>
          <a:srcRect l="2476" t="8255" r="2595" b="34788"/>
          <a:stretch>
            <a:fillRect/>
          </a:stretch>
        </p:blipFill>
        <p:spPr bwMode="auto">
          <a:xfrm>
            <a:off x="323528" y="1124744"/>
            <a:ext cx="8280920" cy="49685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Tag Search for &quot;north korea&quot;"/>
          <p:cNvPicPr>
            <a:picLocks noChangeAspect="1" noChangeArrowheads="1"/>
          </p:cNvPicPr>
          <p:nvPr/>
        </p:nvPicPr>
        <p:blipFill>
          <a:blip r:embed="rId3" cstate="print"/>
          <a:srcRect t="29400" b="20201"/>
          <a:stretch>
            <a:fillRect/>
          </a:stretch>
        </p:blipFill>
        <p:spPr bwMode="auto">
          <a:xfrm>
            <a:off x="2627784" y="2852936"/>
            <a:ext cx="4191000" cy="15841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Kom i gang med gitar - gitarkurs | onlinegitar.no"/>
          <p:cNvPicPr>
            <a:picLocks noChangeAspect="1" noChangeArrowheads="1"/>
          </p:cNvPicPr>
          <p:nvPr/>
        </p:nvPicPr>
        <p:blipFill>
          <a:blip r:embed="rId3" cstate="print"/>
          <a:srcRect l="11569" r="24803" b="15381"/>
          <a:stretch>
            <a:fillRect/>
          </a:stretch>
        </p:blipFill>
        <p:spPr bwMode="auto">
          <a:xfrm>
            <a:off x="2339752" y="836712"/>
            <a:ext cx="3960440" cy="532859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yt">
  <a:themeElements>
    <a:clrScheme name="Solverv">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y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y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1104</TotalTime>
  <Words>1385</Words>
  <Application>Microsoft Office PowerPoint</Application>
  <PresentationFormat>Skjermfremvisning (4:3)</PresentationFormat>
  <Paragraphs>154</Paragraphs>
  <Slides>37</Slides>
  <Notes>31</Notes>
  <HiddenSlides>0</HiddenSlides>
  <MMClips>0</MMClips>
  <ScaleCrop>false</ScaleCrop>
  <HeadingPairs>
    <vt:vector size="4" baseType="variant">
      <vt:variant>
        <vt:lpstr>Tema</vt:lpstr>
      </vt:variant>
      <vt:variant>
        <vt:i4>1</vt:i4>
      </vt:variant>
      <vt:variant>
        <vt:lpstr>Lysbildetitler</vt:lpstr>
      </vt:variant>
      <vt:variant>
        <vt:i4>37</vt:i4>
      </vt:variant>
    </vt:vector>
  </HeadingPairs>
  <TitlesOfParts>
    <vt:vector size="38" baseType="lpstr">
      <vt:lpstr>Flyt</vt:lpstr>
      <vt:lpstr>2t. Undervisningsopplegg om GITAR for barneskolen laget av Siv-Merethe Myhr</vt:lpstr>
      <vt:lpstr>Lysbilde 2</vt:lpstr>
      <vt:lpstr>Lysbilde 3</vt:lpstr>
      <vt:lpstr>Lysbilde 4</vt:lpstr>
      <vt:lpstr>Lysbilde 5</vt:lpstr>
      <vt:lpstr>Lysbilde 6</vt:lpstr>
      <vt:lpstr>Lysbilde 7</vt:lpstr>
      <vt:lpstr>Lysbilde 8</vt:lpstr>
      <vt:lpstr>Lysbilde 9</vt:lpstr>
      <vt:lpstr>Lysbilde 10</vt:lpstr>
      <vt:lpstr>Lysbilde 11</vt:lpstr>
      <vt:lpstr>Lysbilde 12</vt:lpstr>
      <vt:lpstr>Lysbilde 13</vt:lpstr>
      <vt:lpstr>Lysbilde 14</vt:lpstr>
      <vt:lpstr>Lysbilde 15</vt:lpstr>
      <vt:lpstr>Lysbilde 16</vt:lpstr>
      <vt:lpstr>Lysbilde 17</vt:lpstr>
      <vt:lpstr>Lysbilde 18</vt:lpstr>
      <vt:lpstr>Lysbilde 19</vt:lpstr>
      <vt:lpstr>Lysbilde 20</vt:lpstr>
      <vt:lpstr>Lysbilde 21</vt:lpstr>
      <vt:lpstr>Lysbilde 22</vt:lpstr>
      <vt:lpstr>Vihuela</vt:lpstr>
      <vt:lpstr>Lysbilde 24</vt:lpstr>
      <vt:lpstr>Det er alltid lov å drømme seg bort litt</vt:lpstr>
      <vt:lpstr>Lysbilde 26</vt:lpstr>
      <vt:lpstr>Lysbilde 27</vt:lpstr>
      <vt:lpstr>Lysbilde 28</vt:lpstr>
      <vt:lpstr>Lysbilde 29</vt:lpstr>
      <vt:lpstr>Lysbilde 30</vt:lpstr>
      <vt:lpstr>Lysbilde 31</vt:lpstr>
      <vt:lpstr>Lysbilde 32</vt:lpstr>
      <vt:lpstr>Lysbilde 33</vt:lpstr>
      <vt:lpstr>Viktige ord vi har hørt i dag:</vt:lpstr>
      <vt:lpstr>Lysbilde 35</vt:lpstr>
      <vt:lpstr>Lysbilde 36</vt:lpstr>
      <vt:lpstr>Lysbilde 37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dc:title>
  <dc:creator>Eier</dc:creator>
  <cp:lastModifiedBy>Eier</cp:lastModifiedBy>
  <cp:revision>90</cp:revision>
  <dcterms:created xsi:type="dcterms:W3CDTF">2021-01-06T20:43:57Z</dcterms:created>
  <dcterms:modified xsi:type="dcterms:W3CDTF">2021-01-24T13:33:48Z</dcterms:modified>
</cp:coreProperties>
</file>